
<file path=[Content_Types].xml><?xml version="1.0" encoding="utf-8"?>
<Types xmlns="http://schemas.openxmlformats.org/package/2006/content-types">
  <Default Extension="png" ContentType="image/png"/>
  <Default Extension="wmf" ContentType="image/x-w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tags/tag3.xml" ContentType="application/vnd.openxmlformats-officedocument.presentationml.tags+xml"/>
  <Override PartName="/ppt/notesSlides/notesSlide6.xml" ContentType="application/vnd.openxmlformats-officedocument.presentationml.notesSlide+xml"/>
  <Override PartName="/ppt/tags/tag4.xml" ContentType="application/vnd.openxmlformats-officedocument.presentationml.tags+xml"/>
  <Override PartName="/ppt/notesSlides/notesSlide7.xml" ContentType="application/vnd.openxmlformats-officedocument.presentationml.notesSlide+xml"/>
  <Override PartName="/ppt/tags/tag5.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tags/tag6.xml" ContentType="application/vnd.openxmlformats-officedocument.presentationml.tags+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4"/>
  </p:sldMasterIdLst>
  <p:notesMasterIdLst>
    <p:notesMasterId r:id="rId22"/>
  </p:notesMasterIdLst>
  <p:handoutMasterIdLst>
    <p:handoutMasterId r:id="rId23"/>
  </p:handoutMasterIdLst>
  <p:sldIdLst>
    <p:sldId id="318" r:id="rId5"/>
    <p:sldId id="375" r:id="rId6"/>
    <p:sldId id="387" r:id="rId7"/>
    <p:sldId id="346" r:id="rId8"/>
    <p:sldId id="322" r:id="rId9"/>
    <p:sldId id="327" r:id="rId10"/>
    <p:sldId id="328" r:id="rId11"/>
    <p:sldId id="402" r:id="rId12"/>
    <p:sldId id="407" r:id="rId13"/>
    <p:sldId id="400" r:id="rId14"/>
    <p:sldId id="388" r:id="rId15"/>
    <p:sldId id="331" r:id="rId16"/>
    <p:sldId id="316" r:id="rId17"/>
    <p:sldId id="408" r:id="rId18"/>
    <p:sldId id="409" r:id="rId19"/>
    <p:sldId id="410" r:id="rId20"/>
    <p:sldId id="411" r:id="rId21"/>
  </p:sldIdLst>
  <p:sldSz cx="12192000" cy="6858000"/>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EF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88" autoAdjust="0"/>
    <p:restoredTop sz="80140" autoAdjust="0"/>
  </p:normalViewPr>
  <p:slideViewPr>
    <p:cSldViewPr snapToGrid="0">
      <p:cViewPr varScale="1">
        <p:scale>
          <a:sx n="65" d="100"/>
          <a:sy n="65" d="100"/>
        </p:scale>
        <p:origin x="1226"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vel dmitriev" userId="4ec314bcc5f5b3c6" providerId="LiveId" clId="{3C270FDB-8C65-4CA9-859B-BC7A406CF22D}"/>
  </pc:docChgLst>
  <pc:docChgLst>
    <pc:chgData name="Somit Gupta" userId="fccb4fff7d7c824e" providerId="LiveId" clId="{A7735EB7-B393-49F1-AE48-0F5D8A82F3C6}"/>
  </pc:docChgLst>
  <pc:docChgLst>
    <pc:chgData name="Somit Gupta" userId="fccb4fff7d7c824e" providerId="LiveId" clId="{06477FDD-9A5D-4BBF-99BE-2347703A9A65}"/>
    <pc:docChg chg="undo addSld delSld modSld">
      <pc:chgData name="Somit Gupta" userId="fccb4fff7d7c824e" providerId="LiveId" clId="{06477FDD-9A5D-4BBF-99BE-2347703A9A65}" dt="2018-03-06T20:31:36.241" v="128" actId="20577"/>
      <pc:docMkLst>
        <pc:docMk/>
      </pc:docMkLst>
      <pc:sldChg chg="modTransition">
        <pc:chgData name="Somit Gupta" userId="fccb4fff7d7c824e" providerId="LiveId" clId="{06477FDD-9A5D-4BBF-99BE-2347703A9A65}" dt="2018-03-06T20:30:43.733" v="99"/>
        <pc:sldMkLst>
          <pc:docMk/>
          <pc:sldMk cId="2240294734" sldId="318"/>
        </pc:sldMkLst>
      </pc:sldChg>
      <pc:sldChg chg="modTransition modNotesTx">
        <pc:chgData name="Somit Gupta" userId="fccb4fff7d7c824e" providerId="LiveId" clId="{06477FDD-9A5D-4BBF-99BE-2347703A9A65}" dt="2018-03-06T20:30:43.733" v="99"/>
        <pc:sldMkLst>
          <pc:docMk/>
          <pc:sldMk cId="2835032760" sldId="322"/>
        </pc:sldMkLst>
      </pc:sldChg>
      <pc:sldChg chg="modTransition modNotesTx">
        <pc:chgData name="Somit Gupta" userId="fccb4fff7d7c824e" providerId="LiveId" clId="{06477FDD-9A5D-4BBF-99BE-2347703A9A65}" dt="2018-03-06T20:30:43.733" v="99"/>
        <pc:sldMkLst>
          <pc:docMk/>
          <pc:sldMk cId="3674478738" sldId="327"/>
        </pc:sldMkLst>
      </pc:sldChg>
      <pc:sldChg chg="add del modTransition modNotesTx">
        <pc:chgData name="Somit Gupta" userId="fccb4fff7d7c824e" providerId="LiveId" clId="{06477FDD-9A5D-4BBF-99BE-2347703A9A65}" dt="2018-03-06T20:30:43.733" v="99"/>
        <pc:sldMkLst>
          <pc:docMk/>
          <pc:sldMk cId="10748579" sldId="328"/>
        </pc:sldMkLst>
      </pc:sldChg>
      <pc:sldChg chg="modSp modTransition modNotesTx">
        <pc:chgData name="Somit Gupta" userId="fccb4fff7d7c824e" providerId="LiveId" clId="{06477FDD-9A5D-4BBF-99BE-2347703A9A65}" dt="2018-03-06T20:31:36.241" v="128" actId="20577"/>
        <pc:sldMkLst>
          <pc:docMk/>
          <pc:sldMk cId="2084948478" sldId="331"/>
        </pc:sldMkLst>
        <pc:spChg chg="mod">
          <ac:chgData name="Somit Gupta" userId="fccb4fff7d7c824e" providerId="LiveId" clId="{06477FDD-9A5D-4BBF-99BE-2347703A9A65}" dt="2018-03-06T20:31:36.241" v="128" actId="20577"/>
          <ac:spMkLst>
            <pc:docMk/>
            <pc:sldMk cId="2084948478" sldId="331"/>
            <ac:spMk id="3" creationId="{00000000-0000-0000-0000-000000000000}"/>
          </ac:spMkLst>
        </pc:spChg>
      </pc:sldChg>
      <pc:sldChg chg="modTransition modNotesTx">
        <pc:chgData name="Somit Gupta" userId="fccb4fff7d7c824e" providerId="LiveId" clId="{06477FDD-9A5D-4BBF-99BE-2347703A9A65}" dt="2018-03-06T20:30:43.733" v="99"/>
        <pc:sldMkLst>
          <pc:docMk/>
          <pc:sldMk cId="2411627058" sldId="346"/>
        </pc:sldMkLst>
      </pc:sldChg>
      <pc:sldChg chg="modTransition modNotesTx">
        <pc:chgData name="Somit Gupta" userId="fccb4fff7d7c824e" providerId="LiveId" clId="{06477FDD-9A5D-4BBF-99BE-2347703A9A65}" dt="2018-03-06T20:30:43.733" v="99"/>
        <pc:sldMkLst>
          <pc:docMk/>
          <pc:sldMk cId="181010952" sldId="375"/>
        </pc:sldMkLst>
      </pc:sldChg>
      <pc:sldChg chg="modTransition modNotesTx">
        <pc:chgData name="Somit Gupta" userId="fccb4fff7d7c824e" providerId="LiveId" clId="{06477FDD-9A5D-4BBF-99BE-2347703A9A65}" dt="2018-03-06T20:30:43.733" v="99"/>
        <pc:sldMkLst>
          <pc:docMk/>
          <pc:sldMk cId="3410341231" sldId="387"/>
        </pc:sldMkLst>
      </pc:sldChg>
      <pc:sldChg chg="modTransition modNotesTx">
        <pc:chgData name="Somit Gupta" userId="fccb4fff7d7c824e" providerId="LiveId" clId="{06477FDD-9A5D-4BBF-99BE-2347703A9A65}" dt="2018-03-06T20:30:43.733" v="99"/>
        <pc:sldMkLst>
          <pc:docMk/>
          <pc:sldMk cId="1312564941" sldId="388"/>
        </pc:sldMkLst>
      </pc:sldChg>
      <pc:sldChg chg="modTransition modNotesTx">
        <pc:chgData name="Somit Gupta" userId="fccb4fff7d7c824e" providerId="LiveId" clId="{06477FDD-9A5D-4BBF-99BE-2347703A9A65}" dt="2018-03-06T20:30:43.733" v="99"/>
        <pc:sldMkLst>
          <pc:docMk/>
          <pc:sldMk cId="2774397406" sldId="400"/>
        </pc:sldMkLst>
      </pc:sldChg>
      <pc:sldChg chg="modTransition modNotesTx">
        <pc:chgData name="Somit Gupta" userId="fccb4fff7d7c824e" providerId="LiveId" clId="{06477FDD-9A5D-4BBF-99BE-2347703A9A65}" dt="2018-03-06T20:30:43.733" v="99"/>
        <pc:sldMkLst>
          <pc:docMk/>
          <pc:sldMk cId="3015414055" sldId="402"/>
        </pc:sldMkLst>
      </pc:sldChg>
      <pc:sldChg chg="del">
        <pc:chgData name="Somit Gupta" userId="fccb4fff7d7c824e" providerId="LiveId" clId="{06477FDD-9A5D-4BBF-99BE-2347703A9A65}" dt="2018-03-06T18:22:03.254" v="2" actId="2696"/>
        <pc:sldMkLst>
          <pc:docMk/>
          <pc:sldMk cId="597206327" sldId="403"/>
        </pc:sldMkLst>
      </pc:sldChg>
      <pc:sldChg chg="del">
        <pc:chgData name="Somit Gupta" userId="fccb4fff7d7c824e" providerId="LiveId" clId="{06477FDD-9A5D-4BBF-99BE-2347703A9A65}" dt="2018-03-06T18:22:03.265" v="3" actId="2696"/>
        <pc:sldMkLst>
          <pc:docMk/>
          <pc:sldMk cId="887617630" sldId="404"/>
        </pc:sldMkLst>
      </pc:sldChg>
      <pc:sldChg chg="del modTransition">
        <pc:chgData name="Somit Gupta" userId="fccb4fff7d7c824e" providerId="LiveId" clId="{06477FDD-9A5D-4BBF-99BE-2347703A9A65}" dt="2018-03-06T18:22:03.275" v="4" actId="2696"/>
        <pc:sldMkLst>
          <pc:docMk/>
          <pc:sldMk cId="2666507337" sldId="405"/>
        </pc:sldMkLst>
      </pc:sldChg>
      <pc:sldChg chg="del modTransition">
        <pc:chgData name="Somit Gupta" userId="fccb4fff7d7c824e" providerId="LiveId" clId="{06477FDD-9A5D-4BBF-99BE-2347703A9A65}" dt="2018-03-06T18:22:03.281" v="5" actId="2696"/>
        <pc:sldMkLst>
          <pc:docMk/>
          <pc:sldMk cId="1940689020" sldId="406"/>
        </pc:sldMkLst>
      </pc:sldChg>
      <pc:sldChg chg="modTransition modNotesTx">
        <pc:chgData name="Somit Gupta" userId="fccb4fff7d7c824e" providerId="LiveId" clId="{06477FDD-9A5D-4BBF-99BE-2347703A9A65}" dt="2018-03-06T20:30:43.733" v="99"/>
        <pc:sldMkLst>
          <pc:docMk/>
          <pc:sldMk cId="2823008172" sldId="407"/>
        </pc:sldMkLst>
      </pc:sldChg>
      <pc:sldChg chg="add">
        <pc:chgData name="Somit Gupta" userId="fccb4fff7d7c824e" providerId="LiveId" clId="{06477FDD-9A5D-4BBF-99BE-2347703A9A65}" dt="2018-03-06T18:22:05.831" v="6"/>
        <pc:sldMkLst>
          <pc:docMk/>
          <pc:sldMk cId="2834517945" sldId="408"/>
        </pc:sldMkLst>
      </pc:sldChg>
      <pc:sldChg chg="add">
        <pc:chgData name="Somit Gupta" userId="fccb4fff7d7c824e" providerId="LiveId" clId="{06477FDD-9A5D-4BBF-99BE-2347703A9A65}" dt="2018-03-06T18:22:05.831" v="6"/>
        <pc:sldMkLst>
          <pc:docMk/>
          <pc:sldMk cId="2651751293" sldId="409"/>
        </pc:sldMkLst>
      </pc:sldChg>
      <pc:sldChg chg="add">
        <pc:chgData name="Somit Gupta" userId="fccb4fff7d7c824e" providerId="LiveId" clId="{06477FDD-9A5D-4BBF-99BE-2347703A9A65}" dt="2018-03-06T18:22:05.831" v="6"/>
        <pc:sldMkLst>
          <pc:docMk/>
          <pc:sldMk cId="740662910" sldId="410"/>
        </pc:sldMkLst>
      </pc:sldChg>
      <pc:sldChg chg="add">
        <pc:chgData name="Somit Gupta" userId="fccb4fff7d7c824e" providerId="LiveId" clId="{06477FDD-9A5D-4BBF-99BE-2347703A9A65}" dt="2018-03-06T18:22:05.831" v="6"/>
        <pc:sldMkLst>
          <pc:docMk/>
          <pc:sldMk cId="580192984" sldId="411"/>
        </pc:sldMkLst>
      </pc:sldChg>
    </pc:docChg>
  </pc:docChgLst>
  <pc:docChgLst>
    <pc:chgData name="Somit Gupta" userId="fccb4fff7d7c824e" providerId="LiveId" clId="{E7D4FEE0-A2F3-4808-B32E-035FE22F7427}"/>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73AA6830-DCB2-4B71-8F9A-036EB6476660}" type="datetimeFigureOut">
              <a:rPr lang="en-US" smtClean="0"/>
              <a:t>3/6/2018</a:t>
            </a:fld>
            <a:endParaRPr lang="en-US"/>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70804B47-8E10-48F4-A311-3A081F1AD06F}" type="slidenum">
              <a:rPr lang="en-US" smtClean="0"/>
              <a:t>‹#›</a:t>
            </a:fld>
            <a:endParaRPr lang="en-US"/>
          </a:p>
        </p:txBody>
      </p:sp>
    </p:spTree>
    <p:extLst>
      <p:ext uri="{BB962C8B-B14F-4D97-AF65-F5344CB8AC3E}">
        <p14:creationId xmlns:p14="http://schemas.microsoft.com/office/powerpoint/2010/main" val="412785350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3.wm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C1EE93B0-EBB2-48E7-9991-ABDEC8C71757}" type="datetimeFigureOut">
              <a:rPr lang="en-US" smtClean="0"/>
              <a:t>3/6/2018</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2EC8124F-9E4F-498E-895D-A3D663EE9766}" type="slidenum">
              <a:rPr lang="en-US" smtClean="0"/>
              <a:t>‹#›</a:t>
            </a:fld>
            <a:endParaRPr lang="en-US"/>
          </a:p>
        </p:txBody>
      </p:sp>
    </p:spTree>
    <p:extLst>
      <p:ext uri="{BB962C8B-B14F-4D97-AF65-F5344CB8AC3E}">
        <p14:creationId xmlns:p14="http://schemas.microsoft.com/office/powerpoint/2010/main" val="36492440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2EC8124F-9E4F-498E-895D-A3D663EE9766}" type="slidenum">
              <a:rPr lang="en-US" smtClean="0"/>
              <a:t>1</a:t>
            </a:fld>
            <a:endParaRPr lang="en-US"/>
          </a:p>
        </p:txBody>
      </p:sp>
    </p:spTree>
    <p:extLst>
      <p:ext uri="{BB962C8B-B14F-4D97-AF65-F5344CB8AC3E}">
        <p14:creationId xmlns:p14="http://schemas.microsoft.com/office/powerpoint/2010/main" val="22499137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21:00</a:t>
            </a:r>
          </a:p>
        </p:txBody>
      </p:sp>
      <p:sp>
        <p:nvSpPr>
          <p:cNvPr id="4" name="Slide Number Placeholder 3"/>
          <p:cNvSpPr>
            <a:spLocks noGrp="1"/>
          </p:cNvSpPr>
          <p:nvPr>
            <p:ph type="sldNum" sz="quarter" idx="10"/>
          </p:nvPr>
        </p:nvSpPr>
        <p:spPr/>
        <p:txBody>
          <a:bodyPr/>
          <a:lstStyle/>
          <a:p>
            <a:fld id="{2EC8124F-9E4F-498E-895D-A3D663EE9766}" type="slidenum">
              <a:rPr lang="en-US" smtClean="0"/>
              <a:t>10</a:t>
            </a:fld>
            <a:endParaRPr lang="en-US"/>
          </a:p>
        </p:txBody>
      </p:sp>
    </p:spTree>
    <p:extLst>
      <p:ext uri="{BB962C8B-B14F-4D97-AF65-F5344CB8AC3E}">
        <p14:creationId xmlns:p14="http://schemas.microsoft.com/office/powerpoint/2010/main" val="461069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23:00</a:t>
            </a:r>
          </a:p>
        </p:txBody>
      </p:sp>
      <p:sp>
        <p:nvSpPr>
          <p:cNvPr id="4" name="Slide Number Placeholder 3"/>
          <p:cNvSpPr>
            <a:spLocks noGrp="1"/>
          </p:cNvSpPr>
          <p:nvPr>
            <p:ph type="sldNum" sz="quarter" idx="10"/>
          </p:nvPr>
        </p:nvSpPr>
        <p:spPr/>
        <p:txBody>
          <a:bodyPr/>
          <a:lstStyle/>
          <a:p>
            <a:fld id="{2EC8124F-9E4F-498E-895D-A3D663EE9766}" type="slidenum">
              <a:rPr lang="en-US" smtClean="0"/>
              <a:t>11</a:t>
            </a:fld>
            <a:endParaRPr lang="en-US"/>
          </a:p>
        </p:txBody>
      </p:sp>
    </p:spTree>
    <p:extLst>
      <p:ext uri="{BB962C8B-B14F-4D97-AF65-F5344CB8AC3E}">
        <p14:creationId xmlns:p14="http://schemas.microsoft.com/office/powerpoint/2010/main" val="13873047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25:00</a:t>
            </a:r>
          </a:p>
        </p:txBody>
      </p:sp>
      <p:sp>
        <p:nvSpPr>
          <p:cNvPr id="4" name="Slide Number Placeholder 3"/>
          <p:cNvSpPr>
            <a:spLocks noGrp="1"/>
          </p:cNvSpPr>
          <p:nvPr>
            <p:ph type="sldNum" sz="quarter" idx="10"/>
          </p:nvPr>
        </p:nvSpPr>
        <p:spPr/>
        <p:txBody>
          <a:bodyPr/>
          <a:lstStyle/>
          <a:p>
            <a:fld id="{2EC8124F-9E4F-498E-895D-A3D663EE9766}" type="slidenum">
              <a:rPr lang="en-US" smtClean="0"/>
              <a:t>12</a:t>
            </a:fld>
            <a:endParaRPr lang="en-US"/>
          </a:p>
        </p:txBody>
      </p:sp>
    </p:spTree>
    <p:extLst>
      <p:ext uri="{BB962C8B-B14F-4D97-AF65-F5344CB8AC3E}">
        <p14:creationId xmlns:p14="http://schemas.microsoft.com/office/powerpoint/2010/main" val="7724233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62865EB-0EDA-417C-BF57-C63DE52363EA}" type="slidenum">
              <a:rPr lang="en-US" smtClean="0"/>
              <a:t>13</a:t>
            </a:fld>
            <a:endParaRPr lang="en-US"/>
          </a:p>
        </p:txBody>
      </p:sp>
    </p:spTree>
    <p:extLst>
      <p:ext uri="{BB962C8B-B14F-4D97-AF65-F5344CB8AC3E}">
        <p14:creationId xmlns:p14="http://schemas.microsoft.com/office/powerpoint/2010/main" val="725933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SIGIR version</a:t>
            </a:r>
          </a:p>
        </p:txBody>
      </p:sp>
      <p:sp>
        <p:nvSpPr>
          <p:cNvPr id="4" name="Slide Number Placeholder 3"/>
          <p:cNvSpPr>
            <a:spLocks noGrp="1"/>
          </p:cNvSpPr>
          <p:nvPr>
            <p:ph type="sldNum" sz="quarter" idx="10"/>
          </p:nvPr>
        </p:nvSpPr>
        <p:spPr/>
        <p:txBody>
          <a:bodyPr/>
          <a:lstStyle/>
          <a:p>
            <a:fld id="{2EC8124F-9E4F-498E-895D-A3D663EE9766}" type="slidenum">
              <a:rPr lang="en-US" smtClean="0"/>
              <a:t>14</a:t>
            </a:fld>
            <a:endParaRPr lang="en-US"/>
          </a:p>
        </p:txBody>
      </p:sp>
    </p:spTree>
    <p:extLst>
      <p:ext uri="{BB962C8B-B14F-4D97-AF65-F5344CB8AC3E}">
        <p14:creationId xmlns:p14="http://schemas.microsoft.com/office/powerpoint/2010/main" val="2285891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SIGIR version</a:t>
            </a:r>
          </a:p>
          <a:p>
            <a:r>
              <a:rPr lang="en-US" dirty="0"/>
              <a:t>2:45</a:t>
            </a:r>
          </a:p>
        </p:txBody>
      </p:sp>
      <p:sp>
        <p:nvSpPr>
          <p:cNvPr id="4" name="Slide Number Placeholder 3"/>
          <p:cNvSpPr>
            <a:spLocks noGrp="1"/>
          </p:cNvSpPr>
          <p:nvPr>
            <p:ph type="sldNum" sz="quarter" idx="10"/>
          </p:nvPr>
        </p:nvSpPr>
        <p:spPr/>
        <p:txBody>
          <a:bodyPr/>
          <a:lstStyle/>
          <a:p>
            <a:fld id="{2EC8124F-9E4F-498E-895D-A3D663EE9766}" type="slidenum">
              <a:rPr lang="en-US" smtClean="0"/>
              <a:t>15</a:t>
            </a:fld>
            <a:endParaRPr lang="en-US"/>
          </a:p>
        </p:txBody>
      </p:sp>
    </p:spTree>
    <p:extLst>
      <p:ext uri="{BB962C8B-B14F-4D97-AF65-F5344CB8AC3E}">
        <p14:creationId xmlns:p14="http://schemas.microsoft.com/office/powerpoint/2010/main" val="26914575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KDD version</a:t>
            </a:r>
          </a:p>
        </p:txBody>
      </p:sp>
      <p:sp>
        <p:nvSpPr>
          <p:cNvPr id="4" name="Slide Number Placeholder 3"/>
          <p:cNvSpPr>
            <a:spLocks noGrp="1"/>
          </p:cNvSpPr>
          <p:nvPr>
            <p:ph type="sldNum" sz="quarter" idx="10"/>
          </p:nvPr>
        </p:nvSpPr>
        <p:spPr/>
        <p:txBody>
          <a:bodyPr/>
          <a:lstStyle/>
          <a:p>
            <a:fld id="{2EC8124F-9E4F-498E-895D-A3D663EE9766}" type="slidenum">
              <a:rPr lang="en-US" smtClean="0"/>
              <a:t>16</a:t>
            </a:fld>
            <a:endParaRPr lang="en-US"/>
          </a:p>
        </p:txBody>
      </p:sp>
    </p:spTree>
    <p:extLst>
      <p:ext uri="{BB962C8B-B14F-4D97-AF65-F5344CB8AC3E}">
        <p14:creationId xmlns:p14="http://schemas.microsoft.com/office/powerpoint/2010/main" val="32177726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KDD version</a:t>
            </a:r>
            <a:endParaRPr lang="en-US" dirty="0"/>
          </a:p>
        </p:txBody>
      </p:sp>
      <p:sp>
        <p:nvSpPr>
          <p:cNvPr id="4" name="Slide Number Placeholder 3"/>
          <p:cNvSpPr>
            <a:spLocks noGrp="1"/>
          </p:cNvSpPr>
          <p:nvPr>
            <p:ph type="sldNum" sz="quarter" idx="10"/>
          </p:nvPr>
        </p:nvSpPr>
        <p:spPr/>
        <p:txBody>
          <a:bodyPr/>
          <a:lstStyle/>
          <a:p>
            <a:fld id="{2EC8124F-9E4F-498E-895D-A3D663EE9766}" type="slidenum">
              <a:rPr lang="en-US" smtClean="0"/>
              <a:t>17</a:t>
            </a:fld>
            <a:endParaRPr lang="en-US"/>
          </a:p>
        </p:txBody>
      </p:sp>
    </p:spTree>
    <p:extLst>
      <p:ext uri="{BB962C8B-B14F-4D97-AF65-F5344CB8AC3E}">
        <p14:creationId xmlns:p14="http://schemas.microsoft.com/office/powerpoint/2010/main" val="16356204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mins</a:t>
            </a:r>
          </a:p>
          <a:p>
            <a:endParaRPr lang="en-US" dirty="0"/>
          </a:p>
          <a:p>
            <a:r>
              <a:rPr lang="en-US" dirty="0"/>
              <a:t>What</a:t>
            </a:r>
            <a:r>
              <a:rPr lang="en-US" baseline="0" dirty="0"/>
              <a:t> you measure is what you get</a:t>
            </a:r>
          </a:p>
          <a:p>
            <a:r>
              <a:rPr lang="en-US" dirty="0"/>
              <a:t>What you do not measure does not improve</a:t>
            </a:r>
          </a:p>
          <a:p>
            <a:endParaRPr lang="en-US" dirty="0"/>
          </a:p>
          <a:p>
            <a:r>
              <a:rPr lang="en-US" dirty="0"/>
              <a:t>Illustrates the problem with</a:t>
            </a:r>
            <a:r>
              <a:rPr lang="en-US" baseline="0" dirty="0"/>
              <a:t> the OEC metric:</a:t>
            </a:r>
          </a:p>
          <a:p>
            <a:pPr marL="171450" indent="-171450">
              <a:buFontTx/>
              <a:buChar char="-"/>
            </a:pPr>
            <a:r>
              <a:rPr lang="en-US" baseline="0" dirty="0"/>
              <a:t>Short term metric</a:t>
            </a:r>
          </a:p>
          <a:p>
            <a:pPr marL="171450" indent="-171450">
              <a:buFontTx/>
              <a:buChar char="-"/>
            </a:pPr>
            <a:r>
              <a:rPr lang="en-US" baseline="0" dirty="0"/>
              <a:t>Inadequate ‘tail’-</a:t>
            </a:r>
            <a:r>
              <a:rPr lang="en-US" baseline="0" dirty="0" err="1"/>
              <a:t>metry</a:t>
            </a:r>
            <a:endParaRPr lang="en-US" baseline="0" dirty="0"/>
          </a:p>
          <a:p>
            <a:pPr marL="171450" indent="-171450">
              <a:buFontTx/>
              <a:buChar char="-"/>
            </a:pPr>
            <a:r>
              <a:rPr lang="en-US" baseline="0" dirty="0"/>
              <a:t>Game-able</a:t>
            </a:r>
          </a:p>
          <a:p>
            <a:pPr marL="171450" indent="-171450">
              <a:buFontTx/>
              <a:buChar char="-"/>
            </a:pPr>
            <a:r>
              <a:rPr lang="en-US" baseline="0" dirty="0"/>
              <a:t>Sets the wrong incentives  - </a:t>
            </a:r>
            <a:r>
              <a:rPr lang="en-US" baseline="0" dirty="0" err="1"/>
              <a:t>GoodHart</a:t>
            </a:r>
            <a:r>
              <a:rPr lang="en-US" baseline="0" dirty="0"/>
              <a:t> Law https://en.wikipedia.org/wiki/Goodhart%27s_law </a:t>
            </a:r>
          </a:p>
          <a:p>
            <a:pPr marL="171450" indent="-171450">
              <a:buFontTx/>
              <a:buChar char="-"/>
            </a:pPr>
            <a:r>
              <a:rPr lang="en-US" baseline="0" dirty="0"/>
              <a:t>No guardrails to counterbalance abuse of the metric</a:t>
            </a:r>
          </a:p>
          <a:p>
            <a:pPr marL="0" indent="0">
              <a:buFontTx/>
              <a:buNone/>
            </a:pPr>
            <a:r>
              <a:rPr lang="en-US" baseline="0" dirty="0"/>
              <a:t>What would be a good success metric?</a:t>
            </a:r>
          </a:p>
          <a:p>
            <a:pPr marL="0" indent="0">
              <a:buFontTx/>
              <a:buNone/>
            </a:pPr>
            <a:endParaRPr lang="en-US" baseline="0" dirty="0"/>
          </a:p>
          <a:p>
            <a:pPr marL="0" indent="0">
              <a:buFontTx/>
              <a:buNone/>
            </a:pPr>
            <a:r>
              <a:rPr lang="en-US" baseline="0" dirty="0"/>
              <a:t>https://hbr.org/2010/06/column-you-are-what-you-measure </a:t>
            </a:r>
          </a:p>
          <a:p>
            <a:r>
              <a:rPr lang="en-US" sz="1200" dirty="0">
                <a:solidFill>
                  <a:schemeClr val="bg1"/>
                </a:solidFill>
              </a:rPr>
              <a:t>https://community.redhat.com/blog/2014/07/when-metrics-go-wrong/</a:t>
            </a:r>
          </a:p>
          <a:p>
            <a:r>
              <a:rPr lang="en-US" sz="1200" dirty="0">
                <a:solidFill>
                  <a:schemeClr val="bg1"/>
                </a:solidFill>
              </a:rPr>
              <a:t>http://www.freakonomics.com/media/vannrathunt.pdf</a:t>
            </a:r>
          </a:p>
          <a:p>
            <a:r>
              <a:rPr lang="en-US" sz="1200" dirty="0">
                <a:solidFill>
                  <a:schemeClr val="bg1"/>
                </a:solidFill>
              </a:rPr>
              <a:t>https://en.wikipedia.org/wiki/Cobra_effect</a:t>
            </a:r>
          </a:p>
          <a:p>
            <a:pPr marL="0" indent="0">
              <a:buFontTx/>
              <a:buNone/>
            </a:pPr>
            <a:endParaRPr lang="en-US" baseline="0" dirty="0"/>
          </a:p>
          <a:p>
            <a:pPr marL="0" indent="0">
              <a:buFontTx/>
              <a:buNone/>
            </a:pPr>
            <a:endParaRPr lang="en-US" baseline="0" dirty="0"/>
          </a:p>
        </p:txBody>
      </p:sp>
      <p:sp>
        <p:nvSpPr>
          <p:cNvPr id="4" name="Slide Number Placeholder 3"/>
          <p:cNvSpPr>
            <a:spLocks noGrp="1"/>
          </p:cNvSpPr>
          <p:nvPr>
            <p:ph type="sldNum" sz="quarter" idx="10"/>
          </p:nvPr>
        </p:nvSpPr>
        <p:spPr/>
        <p:txBody>
          <a:bodyPr/>
          <a:lstStyle/>
          <a:p>
            <a:fld id="{2EC8124F-9E4F-498E-895D-A3D663EE9766}" type="slidenum">
              <a:rPr lang="en-US" smtClean="0"/>
              <a:t>2</a:t>
            </a:fld>
            <a:endParaRPr lang="en-US"/>
          </a:p>
        </p:txBody>
      </p:sp>
    </p:spTree>
    <p:extLst>
      <p:ext uri="{BB962C8B-B14F-4D97-AF65-F5344CB8AC3E}">
        <p14:creationId xmlns:p14="http://schemas.microsoft.com/office/powerpoint/2010/main" val="12518924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3:30</a:t>
            </a:r>
          </a:p>
        </p:txBody>
      </p:sp>
      <p:sp>
        <p:nvSpPr>
          <p:cNvPr id="4" name="Slide Number Placeholder 3"/>
          <p:cNvSpPr>
            <a:spLocks noGrp="1"/>
          </p:cNvSpPr>
          <p:nvPr>
            <p:ph type="sldNum" sz="quarter" idx="10"/>
          </p:nvPr>
        </p:nvSpPr>
        <p:spPr/>
        <p:txBody>
          <a:bodyPr/>
          <a:lstStyle/>
          <a:p>
            <a:fld id="{2EC8124F-9E4F-498E-895D-A3D663EE9766}" type="slidenum">
              <a:rPr lang="en-US" smtClean="0"/>
              <a:t>3</a:t>
            </a:fld>
            <a:endParaRPr lang="en-US"/>
          </a:p>
        </p:txBody>
      </p:sp>
    </p:spTree>
    <p:extLst>
      <p:ext uri="{BB962C8B-B14F-4D97-AF65-F5344CB8AC3E}">
        <p14:creationId xmlns:p14="http://schemas.microsoft.com/office/powerpoint/2010/main" val="327523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5:00</a:t>
            </a:r>
          </a:p>
        </p:txBody>
      </p:sp>
      <p:sp>
        <p:nvSpPr>
          <p:cNvPr id="4" name="Slide Number Placeholder 3"/>
          <p:cNvSpPr>
            <a:spLocks noGrp="1"/>
          </p:cNvSpPr>
          <p:nvPr>
            <p:ph type="sldNum" sz="quarter" idx="10"/>
          </p:nvPr>
        </p:nvSpPr>
        <p:spPr/>
        <p:txBody>
          <a:bodyPr/>
          <a:lstStyle/>
          <a:p>
            <a:fld id="{2EC8124F-9E4F-498E-895D-A3D663EE9766}" type="slidenum">
              <a:rPr lang="en-US" smtClean="0"/>
              <a:t>4</a:t>
            </a:fld>
            <a:endParaRPr lang="en-US"/>
          </a:p>
        </p:txBody>
      </p:sp>
    </p:spTree>
    <p:extLst>
      <p:ext uri="{BB962C8B-B14F-4D97-AF65-F5344CB8AC3E}">
        <p14:creationId xmlns:p14="http://schemas.microsoft.com/office/powerpoint/2010/main" val="2152107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9:00</a:t>
            </a:r>
          </a:p>
        </p:txBody>
      </p:sp>
      <p:sp>
        <p:nvSpPr>
          <p:cNvPr id="4" name="Slide Number Placeholder 3"/>
          <p:cNvSpPr>
            <a:spLocks noGrp="1"/>
          </p:cNvSpPr>
          <p:nvPr>
            <p:ph type="sldNum" sz="quarter" idx="10"/>
          </p:nvPr>
        </p:nvSpPr>
        <p:spPr/>
        <p:txBody>
          <a:bodyPr/>
          <a:lstStyle/>
          <a:p>
            <a:fld id="{2EC8124F-9E4F-498E-895D-A3D663EE9766}" type="slidenum">
              <a:rPr lang="en-US" smtClean="0"/>
              <a:t>5</a:t>
            </a:fld>
            <a:endParaRPr lang="en-US"/>
          </a:p>
        </p:txBody>
      </p:sp>
    </p:spTree>
    <p:extLst>
      <p:ext uri="{BB962C8B-B14F-4D97-AF65-F5344CB8AC3E}">
        <p14:creationId xmlns:p14="http://schemas.microsoft.com/office/powerpoint/2010/main" val="3973191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11:00</a:t>
            </a:r>
          </a:p>
        </p:txBody>
      </p:sp>
      <p:sp>
        <p:nvSpPr>
          <p:cNvPr id="4" name="Slide Number Placeholder 3"/>
          <p:cNvSpPr>
            <a:spLocks noGrp="1"/>
          </p:cNvSpPr>
          <p:nvPr>
            <p:ph type="sldNum" sz="quarter" idx="10"/>
          </p:nvPr>
        </p:nvSpPr>
        <p:spPr/>
        <p:txBody>
          <a:bodyPr/>
          <a:lstStyle/>
          <a:p>
            <a:fld id="{2EC8124F-9E4F-498E-895D-A3D663EE9766}" type="slidenum">
              <a:rPr lang="en-US" smtClean="0"/>
              <a:t>6</a:t>
            </a:fld>
            <a:endParaRPr lang="en-US"/>
          </a:p>
        </p:txBody>
      </p:sp>
    </p:spTree>
    <p:extLst>
      <p:ext uri="{BB962C8B-B14F-4D97-AF65-F5344CB8AC3E}">
        <p14:creationId xmlns:p14="http://schemas.microsoft.com/office/powerpoint/2010/main" val="8428185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15:00</a:t>
            </a:r>
          </a:p>
        </p:txBody>
      </p:sp>
      <p:sp>
        <p:nvSpPr>
          <p:cNvPr id="4" name="Slide Number Placeholder 3"/>
          <p:cNvSpPr>
            <a:spLocks noGrp="1"/>
          </p:cNvSpPr>
          <p:nvPr>
            <p:ph type="sldNum" sz="quarter" idx="10"/>
          </p:nvPr>
        </p:nvSpPr>
        <p:spPr/>
        <p:txBody>
          <a:bodyPr/>
          <a:lstStyle/>
          <a:p>
            <a:fld id="{2EC8124F-9E4F-498E-895D-A3D663EE9766}" type="slidenum">
              <a:rPr lang="en-US" smtClean="0"/>
              <a:t>7</a:t>
            </a:fld>
            <a:endParaRPr lang="en-US"/>
          </a:p>
        </p:txBody>
      </p:sp>
    </p:spTree>
    <p:extLst>
      <p:ext uri="{BB962C8B-B14F-4D97-AF65-F5344CB8AC3E}">
        <p14:creationId xmlns:p14="http://schemas.microsoft.com/office/powerpoint/2010/main" val="18307686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17:00</a:t>
            </a:r>
          </a:p>
          <a:p>
            <a:endParaRPr lang="en-US" dirty="0"/>
          </a:p>
        </p:txBody>
      </p:sp>
      <p:sp>
        <p:nvSpPr>
          <p:cNvPr id="4" name="Slide Number Placeholder 3"/>
          <p:cNvSpPr>
            <a:spLocks noGrp="1"/>
          </p:cNvSpPr>
          <p:nvPr>
            <p:ph type="sldNum" sz="quarter" idx="10"/>
          </p:nvPr>
        </p:nvSpPr>
        <p:spPr/>
        <p:txBody>
          <a:bodyPr/>
          <a:lstStyle/>
          <a:p>
            <a:fld id="{2EC8124F-9E4F-498E-895D-A3D663EE9766}" type="slidenum">
              <a:rPr lang="en-US" smtClean="0"/>
              <a:t>8</a:t>
            </a:fld>
            <a:endParaRPr lang="en-US"/>
          </a:p>
        </p:txBody>
      </p:sp>
    </p:spTree>
    <p:extLst>
      <p:ext uri="{BB962C8B-B14F-4D97-AF65-F5344CB8AC3E}">
        <p14:creationId xmlns:p14="http://schemas.microsoft.com/office/powerpoint/2010/main" val="34928848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dirty="0"/>
              <a:t>19:00</a:t>
            </a:r>
          </a:p>
          <a:p>
            <a:pPr lvl="0"/>
            <a:endParaRPr lang="en-US" dirty="0"/>
          </a:p>
          <a:p>
            <a:pPr lvl="0"/>
            <a:r>
              <a:rPr lang="en-US" dirty="0"/>
              <a:t>Netflix: Because it is a subscription-based business, one of Netflix’s key metrics is retention, defined as the percentage of their customers who return month over month. Conceptually, you can imagine that someone who watches a lot of Netflix should derive a lot of value from the service and therefore be more likely to renew their subscription. In fact, the Netflix team found a very strong correlation between viewing hours and retention. So, for instance, if a user watched only one hour of Netflix per month, then they were not as likely to renew their monthly subscription as if they watched 15 hours of Netflix per month. As a result, the Netflix team used viewing hours (or content consumption) as their strongest proxy metric for retention, and many tests at Netflix had the goal of increasing the number of hours users streamed.</a:t>
            </a:r>
            <a:br>
              <a:rPr lang="en-US" dirty="0"/>
            </a:br>
            <a:r>
              <a:rPr lang="en-US" dirty="0"/>
              <a:t>(Kindle Locations 2206-2210)</a:t>
            </a:r>
          </a:p>
          <a:p>
            <a:pPr lvl="0"/>
            <a:r>
              <a:rPr lang="en-US" dirty="0"/>
              <a:t>Coursera: Coursera is a credential-driven business; in other words, they make money when users pay for credentials (certifications) after completing a course. One of their key metrics might be the number of credentials sold, or the revenue generated from credential purchases. You might be skeptical about this metric, though, and for good reason: because Coursera courses are often 13-week college classes, measuring how a design changes this metric would take far too long to be practical...Course completion is predicted by module completion, which is in turn predicted by test completion and how often a user engages with a course. So Coursera measures test completion or course engagement as proxies for their key metric, allowing them to cut down the time to measure the impact of a design change dramatically.</a:t>
            </a:r>
            <a:br>
              <a:rPr lang="en-US" dirty="0"/>
            </a:br>
            <a:r>
              <a:rPr lang="en-US" dirty="0"/>
              <a:t>(Kindle Locations 1266-1269)</a:t>
            </a:r>
          </a:p>
          <a:p>
            <a:endParaRPr lang="en-US" dirty="0"/>
          </a:p>
        </p:txBody>
      </p:sp>
      <p:sp>
        <p:nvSpPr>
          <p:cNvPr id="4" name="Slide Number Placeholder 3"/>
          <p:cNvSpPr>
            <a:spLocks noGrp="1"/>
          </p:cNvSpPr>
          <p:nvPr>
            <p:ph type="sldNum" sz="quarter" idx="10"/>
          </p:nvPr>
        </p:nvSpPr>
        <p:spPr/>
        <p:txBody>
          <a:bodyPr/>
          <a:lstStyle/>
          <a:p>
            <a:fld id="{2EC8124F-9E4F-498E-895D-A3D663EE9766}" type="slidenum">
              <a:rPr lang="en-US" smtClean="0"/>
              <a:t>9</a:t>
            </a:fld>
            <a:endParaRPr lang="en-US"/>
          </a:p>
        </p:txBody>
      </p:sp>
    </p:spTree>
    <p:extLst>
      <p:ext uri="{BB962C8B-B14F-4D97-AF65-F5344CB8AC3E}">
        <p14:creationId xmlns:p14="http://schemas.microsoft.com/office/powerpoint/2010/main" val="1117983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vl1pPr>
          </a:lstStyle>
          <a:p>
            <a:endParaRPr lang="en-US" dirty="0"/>
          </a:p>
        </p:txBody>
      </p:sp>
      <p:sp>
        <p:nvSpPr>
          <p:cNvPr id="5" name="Footer Placeholder 4"/>
          <p:cNvSpPr>
            <a:spLocks noGrp="1"/>
          </p:cNvSpPr>
          <p:nvPr>
            <p:ph type="ftr" sz="quarter" idx="11"/>
          </p:nvPr>
        </p:nvSpPr>
        <p:spPr>
          <a:xfrm>
            <a:off x="3686185" y="6459785"/>
            <a:ext cx="4822804"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Rectangle 7"/>
          <p:cNvSpPr/>
          <p:nvPr userDrawn="1"/>
        </p:nvSpPr>
        <p:spPr>
          <a:xfrm>
            <a:off x="867266" y="1667435"/>
            <a:ext cx="10680569" cy="55001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867266" y="1527142"/>
            <a:ext cx="10680569" cy="218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22169" y="286603"/>
            <a:ext cx="11227324" cy="769199"/>
          </a:xfrm>
        </p:spPr>
        <p:txBody>
          <a:bodyPr/>
          <a:lstStyle/>
          <a:p>
            <a:r>
              <a:rPr lang="en-US" dirty="0"/>
              <a:t>Click to edit Master title style</a:t>
            </a:r>
          </a:p>
        </p:txBody>
      </p:sp>
      <p:sp>
        <p:nvSpPr>
          <p:cNvPr id="3" name="Content Placeholder 2"/>
          <p:cNvSpPr>
            <a:spLocks noGrp="1"/>
          </p:cNvSpPr>
          <p:nvPr>
            <p:ph idx="1"/>
          </p:nvPr>
        </p:nvSpPr>
        <p:spPr>
          <a:xfrm>
            <a:off x="622169" y="1321080"/>
            <a:ext cx="11227324" cy="4725068"/>
          </a:xfrm>
          <a:solidFill>
            <a:schemeClr val="bg1"/>
          </a:solidFill>
        </p:spPr>
        <p:txBody>
          <a:bodyPr/>
          <a:lstStyle>
            <a:lvl1pPr marL="228600" indent="-228600">
              <a:buFont typeface="Wingdings" panose="05000000000000000000" pitchFamily="2" charset="2"/>
              <a:buChar char="Ø"/>
              <a:defRPr sz="2400"/>
            </a:lvl1pPr>
            <a:lvl2pPr marL="384048" indent="-182880">
              <a:buSzPct val="120000"/>
              <a:buFont typeface="Wingdings" panose="05000000000000000000" pitchFamily="2" charset="2"/>
              <a:buChar char="§"/>
              <a:defRPr sz="2000"/>
            </a:lvl2pPr>
            <a:lvl3pPr marL="566928" indent="-182880">
              <a:buFont typeface="Courier New" panose="02070309020205020404" pitchFamily="49" charset="0"/>
              <a:buChar char="o"/>
              <a:defRPr sz="1800"/>
            </a:lvl3pPr>
          </a:lstStyle>
          <a:p>
            <a:pPr lvl="0"/>
            <a:r>
              <a:rPr lang="en-US" dirty="0"/>
              <a:t>Click to edit Master text styles</a:t>
            </a:r>
          </a:p>
          <a:p>
            <a:pPr lvl="1"/>
            <a:r>
              <a:rPr lang="en-US" dirty="0"/>
              <a:t>Second level</a:t>
            </a:r>
          </a:p>
          <a:p>
            <a:pPr lvl="2"/>
            <a:r>
              <a:rPr lang="en-US" dirty="0"/>
              <a:t>Third level</a:t>
            </a:r>
          </a:p>
        </p:txBody>
      </p:sp>
      <p:sp>
        <p:nvSpPr>
          <p:cNvPr id="4" name="Date Placeholder 3"/>
          <p:cNvSpPr>
            <a:spLocks noGrp="1"/>
          </p:cNvSpPr>
          <p:nvPr>
            <p:ph type="dt" sz="half" idx="10"/>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629637A9-119A-49DA-BD12-AAC58B377D80}"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17517" y="424512"/>
            <a:ext cx="10960925" cy="1325563"/>
          </a:xfrm>
          <a:prstGeom prst="rect">
            <a:avLst/>
          </a:prstGeom>
        </p:spPr>
        <p:txBody>
          <a:bodyPr vert="horz" lIns="91440" tIns="45720" rIns="91440" bIns="45720" rtlCol="0" anchor="ctr">
            <a:normAutofit/>
          </a:bodyPr>
          <a:lstStyle/>
          <a:p>
            <a:r>
              <a:rPr lang="en-US" dirty="0"/>
              <a:t>Click to edit Master title style</a:t>
            </a:r>
          </a:p>
        </p:txBody>
      </p:sp>
      <p:sp>
        <p:nvSpPr>
          <p:cNvPr id="4" name="Rectangle 3"/>
          <p:cNvSpPr/>
          <p:nvPr userDrawn="1"/>
        </p:nvSpPr>
        <p:spPr>
          <a:xfrm>
            <a:off x="0" y="6540500"/>
            <a:ext cx="12192000" cy="329374"/>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p:cNvSpPr>
            <a:spLocks noGrp="1"/>
          </p:cNvSpPr>
          <p:nvPr>
            <p:ph type="body" sz="quarter" idx="10"/>
          </p:nvPr>
        </p:nvSpPr>
        <p:spPr>
          <a:xfrm>
            <a:off x="617538" y="1887538"/>
            <a:ext cx="10961687" cy="41211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6" name="Picture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5547767" y="6525820"/>
            <a:ext cx="1159002" cy="392278"/>
          </a:xfrm>
          <a:prstGeom prst="rect">
            <a:avLst/>
          </a:prstGeom>
        </p:spPr>
      </p:pic>
      <p:sp>
        <p:nvSpPr>
          <p:cNvPr id="8" name="TextBox 7"/>
          <p:cNvSpPr txBox="1"/>
          <p:nvPr userDrawn="1"/>
        </p:nvSpPr>
        <p:spPr>
          <a:xfrm>
            <a:off x="11137164" y="6589118"/>
            <a:ext cx="769441" cy="184666"/>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tx1"/>
                </a:solidFill>
                <a:effectLst/>
                <a:uLnTx/>
                <a:uFillTx/>
                <a:latin typeface="Segoe UI Light" pitchFamily="34" charset="0"/>
              </a:rPr>
              <a:t>Confidential</a:t>
            </a:r>
          </a:p>
        </p:txBody>
      </p:sp>
      <p:sp>
        <p:nvSpPr>
          <p:cNvPr id="10" name="TextBox 9"/>
          <p:cNvSpPr txBox="1"/>
          <p:nvPr userDrawn="1"/>
        </p:nvSpPr>
        <p:spPr>
          <a:xfrm>
            <a:off x="407669" y="6593123"/>
            <a:ext cx="1184669" cy="184666"/>
          </a:xfrm>
          <a:prstGeom prst="rect">
            <a:avLst/>
          </a:prstGeom>
          <a:noFill/>
        </p:spPr>
        <p:txBody>
          <a:bodyPr wrap="none" lIns="0" tIns="0" rIns="0" bIns="0"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chemeClr val="tx1"/>
                </a:solidFill>
                <a:effectLst/>
                <a:uLnTx/>
                <a:uFillTx/>
                <a:latin typeface="Segoe UI Light" pitchFamily="34" charset="0"/>
              </a:rPr>
              <a:t>aka.ms/oneanalyst</a:t>
            </a:r>
          </a:p>
        </p:txBody>
      </p:sp>
    </p:spTree>
    <p:extLst>
      <p:ext uri="{BB962C8B-B14F-4D97-AF65-F5344CB8AC3E}">
        <p14:creationId xmlns:p14="http://schemas.microsoft.com/office/powerpoint/2010/main" val="1928937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8C39B41-D8B5-4052-B551-9B5525EAA8B6}" type="datetimeFigureOut">
              <a:rPr lang="en-US" smtClean="0"/>
              <a:t>3/6/2018</a:t>
            </a:fld>
            <a:endParaRPr lang="en-US"/>
          </a:p>
        </p:txBody>
      </p:sp>
      <p:sp>
        <p:nvSpPr>
          <p:cNvPr id="4" name="Footer Placeholder 3"/>
          <p:cNvSpPr>
            <a:spLocks noGrp="1"/>
          </p:cNvSpPr>
          <p:nvPr>
            <p:ph type="ftr" sz="quarter" idx="11"/>
          </p:nvPr>
        </p:nvSpPr>
        <p:spPr/>
        <p:txBody>
          <a:bodyPr/>
          <a:lstStyle/>
          <a:p>
            <a:r>
              <a:rPr lang="en-US"/>
              <a:t>Microsoft Confidential</a:t>
            </a:r>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a:p>
        </p:txBody>
      </p:sp>
    </p:spTree>
    <p:extLst>
      <p:ext uri="{BB962C8B-B14F-4D97-AF65-F5344CB8AC3E}">
        <p14:creationId xmlns:p14="http://schemas.microsoft.com/office/powerpoint/2010/main" val="2066745804"/>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dirty="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60" r:id="rId2"/>
    <p:sldLayoutId id="2147483661" r:id="rId3"/>
    <p:sldLayoutId id="2147483662" r:id="rId4"/>
  </p:sldLayoutIdLst>
  <p:hf hdr="0" ft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228600" indent="-228600" algn="l" defTabSz="914400" rtl="0" eaLnBrk="1" latinLnBrk="0" hangingPunct="1">
        <a:lnSpc>
          <a:spcPct val="90000"/>
        </a:lnSpc>
        <a:spcBef>
          <a:spcPts val="1200"/>
        </a:spcBef>
        <a:spcAft>
          <a:spcPts val="200"/>
        </a:spcAft>
        <a:buClr>
          <a:schemeClr val="accent1"/>
        </a:buClr>
        <a:buSzPct val="100000"/>
        <a:buFont typeface="Wingdings" panose="05000000000000000000" pitchFamily="2" charset="2"/>
        <a:buChar char="Ø"/>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SzPct val="120000"/>
        <a:buFont typeface="Wingdings" panose="05000000000000000000" pitchFamily="2" charset="2"/>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SzPct val="120000"/>
        <a:buFont typeface="Courier New" panose="02070309020205020404" pitchFamily="49" charset="0"/>
        <a:buChar char="o"/>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ags" Target="../tags/tag6.xml"/><Relationship Id="rId4" Type="http://schemas.openxmlformats.org/officeDocument/2006/relationships/hyperlink" Target="http://www.exp-platform.com/Documents/2016CIKM_MeasuringMetrics.pdf"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exp-platrofm.com/"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wmf"/></Relationships>
</file>

<file path=ppt/slides/_rels/slide14.xml.rels><?xml version="1.0" encoding="UTF-8" standalone="yes"?>
<Relationships xmlns="http://schemas.openxmlformats.org/package/2006/relationships"><Relationship Id="rId3" Type="http://schemas.openxmlformats.org/officeDocument/2006/relationships/hyperlink" Target="https://archive.org/details/PitfallsInMetricInterpretationKDD"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rchive.org/details/PitfallsInMetricInterpretationKDD"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hyperlink" Target="https://en.wikipedia.org/wiki/Cobra_effect" TargetMode="External"/><Relationship Id="rId2" Type="http://schemas.openxmlformats.org/officeDocument/2006/relationships/slideLayout" Target="../slideLayouts/slideLayout2.xml"/><Relationship Id="rId1" Type="http://schemas.openxmlformats.org/officeDocument/2006/relationships/tags" Target="../tags/tag1.xml"/><Relationship Id="rId6" Type="http://schemas.openxmlformats.org/officeDocument/2006/relationships/hyperlink" Target="http://www.freakonomics.com/media/vannrathunt.pdf" TargetMode="External"/><Relationship Id="rId5" Type="http://schemas.openxmlformats.org/officeDocument/2006/relationships/hyperlink" Target="https://community.redhat.com/blog/2014/07/when-metrics-go-wrong/"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rchive.org/details/PitfallsInMetricInterpretationKDD"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www.exp-platform.com/Documents/2014%20experimentersRulesOfThumb.pdf" TargetMode="External"/><Relationship Id="rId5" Type="http://schemas.openxmlformats.org/officeDocument/2006/relationships/hyperlink" Target="http://www.kdd.org/kdd2016/papers/files/adf0853-dengA.pdf" TargetMode="External"/><Relationship Id="rId4" Type="http://schemas.openxmlformats.org/officeDocument/2006/relationships/hyperlink" Target="http://dl.acm.org/citation.cfm?id=2926731"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hyperlink" Target="http://www.exp-platform.com/Documents/2016CIKM_MeasuringMetrics.pdf" TargetMode="External"/><Relationship Id="rId2" Type="http://schemas.openxmlformats.org/officeDocument/2006/relationships/slideLayout" Target="../slideLayouts/slideLayout2.xml"/><Relationship Id="rId1" Type="http://schemas.openxmlformats.org/officeDocument/2006/relationships/tags" Target="../tags/tag2.xml"/><Relationship Id="rId6" Type="http://schemas.openxmlformats.org/officeDocument/2006/relationships/hyperlink" Target="http://www.exp-platform.com/Pages/PuzzlingOutcomesExplained.aspx" TargetMode="External"/><Relationship Id="rId5" Type="http://schemas.openxmlformats.org/officeDocument/2006/relationships/hyperlink" Target="http://bit.ly/expUnexpected" TargetMode="External"/><Relationship Id="rId4" Type="http://schemas.openxmlformats.org/officeDocument/2006/relationships/hyperlink" Target="http://www.exp-platform.com/Pages/hippo_long.aspx" TargetMode="Externa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tags" Target="../tags/tag3.xml"/><Relationship Id="rId4" Type="http://schemas.openxmlformats.org/officeDocument/2006/relationships/hyperlink" Target="http://www.exp-platform.com/Pages/PuzzlingOutcomesExplained.aspx" TargetMode="Externa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tags" Target="../tags/tag4.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tags" Target="../tags/tag5.xml"/><Relationship Id="rId4" Type="http://schemas.openxmlformats.org/officeDocument/2006/relationships/hyperlink" Target="http://www.exp-platform.com/Pages/PuzzlingOutcomesExplained.aspx"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30A56FF-7C38-4CF0-BF65-581B962AAAF3}"/>
              </a:ext>
            </a:extLst>
          </p:cNvPr>
          <p:cNvSpPr>
            <a:spLocks noGrp="1"/>
          </p:cNvSpPr>
          <p:nvPr>
            <p:ph type="ctrTitle"/>
          </p:nvPr>
        </p:nvSpPr>
        <p:spPr/>
        <p:txBody>
          <a:bodyPr/>
          <a:lstStyle/>
          <a:p>
            <a:r>
              <a:rPr lang="en-US" dirty="0"/>
              <a:t>Designing Experimentation Metrics </a:t>
            </a:r>
          </a:p>
        </p:txBody>
      </p:sp>
      <p:sp>
        <p:nvSpPr>
          <p:cNvPr id="5" name="Slide Number Placeholder 4">
            <a:extLst>
              <a:ext uri="{FF2B5EF4-FFF2-40B4-BE49-F238E27FC236}">
                <a16:creationId xmlns:a16="http://schemas.microsoft.com/office/drawing/2014/main" id="{9F813C5D-037A-4214-A466-E5C2B11FE658}"/>
              </a:ext>
            </a:extLst>
          </p:cNvPr>
          <p:cNvSpPr>
            <a:spLocks noGrp="1"/>
          </p:cNvSpPr>
          <p:nvPr>
            <p:ph type="sldNum" sz="quarter" idx="12"/>
          </p:nvPr>
        </p:nvSpPr>
        <p:spPr/>
        <p:txBody>
          <a:bodyPr/>
          <a:lstStyle/>
          <a:p>
            <a:fld id="{629637A9-119A-49DA-BD12-AAC58B377D80}" type="slidenum">
              <a:rPr lang="en-US" smtClean="0"/>
              <a:pPr/>
              <a:t>1</a:t>
            </a:fld>
            <a:endParaRPr lang="en-US" dirty="0"/>
          </a:p>
        </p:txBody>
      </p:sp>
      <p:sp>
        <p:nvSpPr>
          <p:cNvPr id="3" name="Subtitle 2">
            <a:extLst>
              <a:ext uri="{FF2B5EF4-FFF2-40B4-BE49-F238E27FC236}">
                <a16:creationId xmlns:a16="http://schemas.microsoft.com/office/drawing/2014/main" id="{AA5FFE17-D42F-4D2C-9900-9D8DC3FB6134}"/>
              </a:ext>
            </a:extLst>
          </p:cNvPr>
          <p:cNvSpPr>
            <a:spLocks noGrp="1"/>
          </p:cNvSpPr>
          <p:nvPr>
            <p:ph type="subTitle" idx="1"/>
          </p:nvPr>
        </p:nvSpPr>
        <p:spPr/>
        <p:txBody>
          <a:bodyPr/>
          <a:lstStyle/>
          <a:p>
            <a:r>
              <a:rPr lang="en-US" dirty="0"/>
              <a:t>Somit Gupta &amp; Pavel Dmitriev, Microsoft Analysis &amp; Experimentation</a:t>
            </a:r>
          </a:p>
        </p:txBody>
      </p:sp>
    </p:spTree>
    <p:extLst>
      <p:ext uri="{BB962C8B-B14F-4D97-AF65-F5344CB8AC3E}">
        <p14:creationId xmlns:p14="http://schemas.microsoft.com/office/powerpoint/2010/main" val="2240294734"/>
      </p:ext>
    </p:extLst>
  </p:cSld>
  <p:clrMapOvr>
    <a:masterClrMapping/>
  </p:clrMapOvr>
  <mc:AlternateContent xmlns:mc="http://schemas.openxmlformats.org/markup-compatibility/2006">
    <mc:Choice xmlns:p14="http://schemas.microsoft.com/office/powerpoint/2010/main" Requires="p14">
      <p:transition spd="slow" p14:dur="2000" advTm="22360"/>
    </mc:Choice>
    <mc:Fallback>
      <p:transition spd="slow" advTm="2236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69A78-A773-461E-8A15-2ECC20C7EA39}"/>
              </a:ext>
            </a:extLst>
          </p:cNvPr>
          <p:cNvSpPr>
            <a:spLocks noGrp="1"/>
          </p:cNvSpPr>
          <p:nvPr>
            <p:ph type="title"/>
          </p:nvPr>
        </p:nvSpPr>
        <p:spPr/>
        <p:txBody>
          <a:bodyPr/>
          <a:lstStyle/>
          <a:p>
            <a:r>
              <a:rPr lang="en-US" dirty="0"/>
              <a:t>How to come up with the right OEC?</a:t>
            </a:r>
          </a:p>
        </p:txBody>
      </p:sp>
      <p:sp>
        <p:nvSpPr>
          <p:cNvPr id="3" name="Content Placeholder 2">
            <a:extLst>
              <a:ext uri="{FF2B5EF4-FFF2-40B4-BE49-F238E27FC236}">
                <a16:creationId xmlns:a16="http://schemas.microsoft.com/office/drawing/2014/main" id="{0003DAAD-1C0D-4B74-9ED0-3CAF2C295F50}"/>
              </a:ext>
            </a:extLst>
          </p:cNvPr>
          <p:cNvSpPr>
            <a:spLocks noGrp="1"/>
          </p:cNvSpPr>
          <p:nvPr>
            <p:ph idx="1"/>
          </p:nvPr>
        </p:nvSpPr>
        <p:spPr/>
        <p:txBody>
          <a:bodyPr>
            <a:normAutofit/>
          </a:bodyPr>
          <a:lstStyle/>
          <a:p>
            <a:pPr marL="0" indent="0">
              <a:buNone/>
            </a:pPr>
            <a:r>
              <a:rPr lang="en-US" dirty="0"/>
              <a:t>In the beginning: </a:t>
            </a:r>
          </a:p>
          <a:p>
            <a:pPr lvl="1"/>
            <a:r>
              <a:rPr lang="en-US" dirty="0"/>
              <a:t> Start simple: frequency of user visits can be a good indicator of user happiness</a:t>
            </a:r>
          </a:p>
          <a:p>
            <a:pPr lvl="1"/>
            <a:r>
              <a:rPr lang="en-US" dirty="0"/>
              <a:t> Evaluate and improve based on “learning experiments”:</a:t>
            </a:r>
          </a:p>
          <a:p>
            <a:pPr lvl="2"/>
            <a:r>
              <a:rPr lang="en-US" dirty="0"/>
              <a:t>An obviously positive change: that will clearly increase user happiness like removing ads</a:t>
            </a:r>
          </a:p>
          <a:p>
            <a:pPr lvl="2"/>
            <a:r>
              <a:rPr lang="en-US" dirty="0"/>
              <a:t>An obviously negative change: like adding latency or decreasing relevance of search results</a:t>
            </a:r>
          </a:p>
          <a:p>
            <a:pPr marL="0" indent="0">
              <a:buNone/>
            </a:pPr>
            <a:r>
              <a:rPr lang="en-US" dirty="0"/>
              <a:t> Continue to improve directionality and sensitivity over time:</a:t>
            </a:r>
          </a:p>
          <a:p>
            <a:pPr lvl="1"/>
            <a:r>
              <a:rPr lang="en-US" dirty="0"/>
              <a:t> Setup a </a:t>
            </a:r>
            <a:r>
              <a:rPr lang="en-US" i="1" dirty="0"/>
              <a:t>metric evaluation framework</a:t>
            </a:r>
            <a:r>
              <a:rPr lang="en-US" dirty="0"/>
              <a:t>: curate a diverse set of labeled experiments agreed to be positive, negative or neutral with respect to long-term value. Test changes to the OEC on this set.</a:t>
            </a:r>
          </a:p>
        </p:txBody>
      </p:sp>
      <p:sp>
        <p:nvSpPr>
          <p:cNvPr id="5" name="Slide Number Placeholder 4">
            <a:extLst>
              <a:ext uri="{FF2B5EF4-FFF2-40B4-BE49-F238E27FC236}">
                <a16:creationId xmlns:a16="http://schemas.microsoft.com/office/drawing/2014/main" id="{C23C0FE7-51D1-4547-AA9B-470BF5BEE3C3}"/>
              </a:ext>
            </a:extLst>
          </p:cNvPr>
          <p:cNvSpPr>
            <a:spLocks noGrp="1"/>
          </p:cNvSpPr>
          <p:nvPr>
            <p:ph type="sldNum" sz="quarter" idx="12"/>
          </p:nvPr>
        </p:nvSpPr>
        <p:spPr/>
        <p:txBody>
          <a:bodyPr/>
          <a:lstStyle/>
          <a:p>
            <a:fld id="{629637A9-119A-49DA-BD12-AAC58B377D80}" type="slidenum">
              <a:rPr lang="en-US" smtClean="0"/>
              <a:pPr/>
              <a:t>10</a:t>
            </a:fld>
            <a:endParaRPr lang="en-US" dirty="0"/>
          </a:p>
        </p:txBody>
      </p:sp>
      <p:sp>
        <p:nvSpPr>
          <p:cNvPr id="6" name="TextBox 5"/>
          <p:cNvSpPr txBox="1"/>
          <p:nvPr/>
        </p:nvSpPr>
        <p:spPr>
          <a:xfrm>
            <a:off x="386556" y="6497820"/>
            <a:ext cx="6373272" cy="276999"/>
          </a:xfrm>
          <a:prstGeom prst="rect">
            <a:avLst/>
          </a:prstGeom>
          <a:noFill/>
        </p:spPr>
        <p:txBody>
          <a:bodyPr wrap="square" rtlCol="0">
            <a:spAutoFit/>
          </a:bodyPr>
          <a:lstStyle/>
          <a:p>
            <a:r>
              <a:rPr lang="en-US" sz="1200" dirty="0">
                <a:solidFill>
                  <a:schemeClr val="bg1">
                    <a:lumMod val="95000"/>
                  </a:schemeClr>
                </a:solidFill>
              </a:rPr>
              <a:t>Data Quality metrics  • </a:t>
            </a:r>
            <a:r>
              <a:rPr lang="en-US" sz="1200" b="1" dirty="0">
                <a:solidFill>
                  <a:schemeClr val="bg1">
                    <a:lumMod val="95000"/>
                  </a:schemeClr>
                </a:solidFill>
              </a:rPr>
              <a:t>OEC metrics • </a:t>
            </a:r>
            <a:r>
              <a:rPr lang="en-US" sz="1200" dirty="0">
                <a:solidFill>
                  <a:schemeClr val="bg1">
                    <a:lumMod val="95000"/>
                  </a:schemeClr>
                </a:solidFill>
              </a:rPr>
              <a:t>Guard rail metrics  • Local feature/Diagnostic metrics</a:t>
            </a:r>
          </a:p>
        </p:txBody>
      </p:sp>
      <p:sp>
        <p:nvSpPr>
          <p:cNvPr id="7" name="Rectangle 6">
            <a:extLst>
              <a:ext uri="{FF2B5EF4-FFF2-40B4-BE49-F238E27FC236}">
                <a16:creationId xmlns:a16="http://schemas.microsoft.com/office/drawing/2014/main" id="{F65D2868-52E8-4D48-A288-79ED83CD4CE2}"/>
              </a:ext>
            </a:extLst>
          </p:cNvPr>
          <p:cNvSpPr/>
          <p:nvPr/>
        </p:nvSpPr>
        <p:spPr>
          <a:xfrm>
            <a:off x="7957876" y="6025762"/>
            <a:ext cx="4286878" cy="246221"/>
          </a:xfrm>
          <a:prstGeom prst="rect">
            <a:avLst/>
          </a:prstGeom>
        </p:spPr>
        <p:txBody>
          <a:bodyPr wrap="square">
            <a:spAutoFit/>
          </a:bodyPr>
          <a:lstStyle/>
          <a:p>
            <a:pPr lvl="0"/>
            <a:r>
              <a:rPr lang="en-US" sz="1000" dirty="0">
                <a:solidFill>
                  <a:prstClr val="black">
                    <a:lumMod val="75000"/>
                    <a:lumOff val="25000"/>
                  </a:prstClr>
                </a:solidFill>
                <a:hlinkClick r:id="rId4"/>
              </a:rPr>
              <a:t>http://www.exp-platform.com/Documents/2016CIKM_MeasuringMetrics.pdf  </a:t>
            </a:r>
            <a:endParaRPr lang="en-US" sz="1000" dirty="0">
              <a:solidFill>
                <a:prstClr val="black">
                  <a:lumMod val="75000"/>
                  <a:lumOff val="25000"/>
                </a:prstClr>
              </a:solidFill>
            </a:endParaRPr>
          </a:p>
        </p:txBody>
      </p:sp>
    </p:spTree>
    <p:custDataLst>
      <p:tags r:id="rId1"/>
    </p:custDataLst>
    <p:extLst>
      <p:ext uri="{BB962C8B-B14F-4D97-AF65-F5344CB8AC3E}">
        <p14:creationId xmlns:p14="http://schemas.microsoft.com/office/powerpoint/2010/main" val="2774397406"/>
      </p:ext>
    </p:extLst>
  </p:cSld>
  <p:clrMapOvr>
    <a:masterClrMapping/>
  </p:clrMapOvr>
  <mc:AlternateContent xmlns:mc="http://schemas.openxmlformats.org/markup-compatibility/2006">
    <mc:Choice xmlns:p14="http://schemas.microsoft.com/office/powerpoint/2010/main" Requires="p14">
      <p:transition spd="slow" p14:dur="2000" advTm="231299"/>
    </mc:Choice>
    <mc:Fallback>
      <p:transition spd="slow" advTm="23129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65039-1DC9-442A-A14B-852BE1976599}"/>
              </a:ext>
            </a:extLst>
          </p:cNvPr>
          <p:cNvSpPr>
            <a:spLocks noGrp="1"/>
          </p:cNvSpPr>
          <p:nvPr>
            <p:ph type="title"/>
          </p:nvPr>
        </p:nvSpPr>
        <p:spPr/>
        <p:txBody>
          <a:bodyPr/>
          <a:lstStyle/>
          <a:p>
            <a:r>
              <a:rPr lang="en-US" dirty="0"/>
              <a:t>Experimentation Metrics Taxonomy</a:t>
            </a:r>
          </a:p>
        </p:txBody>
      </p:sp>
      <p:sp>
        <p:nvSpPr>
          <p:cNvPr id="5" name="Slide Number Placeholder 4">
            <a:extLst>
              <a:ext uri="{FF2B5EF4-FFF2-40B4-BE49-F238E27FC236}">
                <a16:creationId xmlns:a16="http://schemas.microsoft.com/office/drawing/2014/main" id="{479C3B13-0328-4E96-98DB-E5B6780A7E66}"/>
              </a:ext>
            </a:extLst>
          </p:cNvPr>
          <p:cNvSpPr>
            <a:spLocks noGrp="1"/>
          </p:cNvSpPr>
          <p:nvPr>
            <p:ph type="sldNum" sz="quarter" idx="12"/>
          </p:nvPr>
        </p:nvSpPr>
        <p:spPr/>
        <p:txBody>
          <a:bodyPr/>
          <a:lstStyle/>
          <a:p>
            <a:fld id="{629637A9-119A-49DA-BD12-AAC58B377D80}" type="slidenum">
              <a:rPr lang="en-US" smtClean="0"/>
              <a:pPr/>
              <a:t>11</a:t>
            </a:fld>
            <a:endParaRPr lang="en-US" dirty="0"/>
          </a:p>
        </p:txBody>
      </p:sp>
      <p:sp>
        <p:nvSpPr>
          <p:cNvPr id="7" name="Content Placeholder 2">
            <a:extLst/>
          </p:cNvPr>
          <p:cNvSpPr>
            <a:spLocks noGrp="1"/>
          </p:cNvSpPr>
          <p:nvPr>
            <p:ph idx="1"/>
          </p:nvPr>
        </p:nvSpPr>
        <p:spPr>
          <a:xfrm>
            <a:off x="622169" y="1321080"/>
            <a:ext cx="10687220" cy="4725068"/>
          </a:xfrm>
        </p:spPr>
        <p:txBody>
          <a:bodyPr>
            <a:normAutofit fontScale="92500" lnSpcReduction="20000"/>
          </a:bodyPr>
          <a:lstStyle/>
          <a:p>
            <a:pPr marL="0" indent="0">
              <a:buNone/>
            </a:pPr>
            <a:r>
              <a:rPr lang="en-US" dirty="0"/>
              <a:t>While analyzing the results of an experiment we usually compute 1000’s of metrics of different type and role. </a:t>
            </a:r>
          </a:p>
          <a:p>
            <a:pPr marL="457200" indent="-457200">
              <a:buFont typeface="+mj-lt"/>
              <a:buAutoNum type="arabicPeriod"/>
            </a:pPr>
            <a:r>
              <a:rPr lang="en-US" dirty="0">
                <a:solidFill>
                  <a:schemeClr val="bg1">
                    <a:lumMod val="65000"/>
                  </a:schemeClr>
                </a:solidFill>
              </a:rPr>
              <a:t>Data Quality metrics</a:t>
            </a:r>
          </a:p>
          <a:p>
            <a:pPr marL="201168" lvl="1" indent="0">
              <a:buNone/>
            </a:pPr>
            <a:r>
              <a:rPr lang="en-US" dirty="0">
                <a:solidFill>
                  <a:schemeClr val="bg1">
                    <a:lumMod val="65000"/>
                  </a:schemeClr>
                </a:solidFill>
              </a:rPr>
              <a:t>Are the results trustworthy? </a:t>
            </a:r>
          </a:p>
          <a:p>
            <a:pPr marL="201168" lvl="1" indent="0">
              <a:buNone/>
            </a:pPr>
            <a:r>
              <a:rPr lang="en-US" dirty="0">
                <a:solidFill>
                  <a:schemeClr val="bg1">
                    <a:lumMod val="65000"/>
                  </a:schemeClr>
                </a:solidFill>
              </a:rPr>
              <a:t>e.g. Sample Ratio Mismatch</a:t>
            </a:r>
          </a:p>
          <a:p>
            <a:pPr marL="457200" indent="-457200">
              <a:buFont typeface="+mj-lt"/>
              <a:buAutoNum type="arabicPeriod"/>
            </a:pPr>
            <a:r>
              <a:rPr lang="en-US" dirty="0">
                <a:solidFill>
                  <a:schemeClr val="bg1">
                    <a:lumMod val="65000"/>
                  </a:schemeClr>
                </a:solidFill>
              </a:rPr>
              <a:t>OEC (Overall Evaluation Criteria) Metric</a:t>
            </a:r>
          </a:p>
          <a:p>
            <a:pPr marL="201168" lvl="1" indent="0">
              <a:buNone/>
            </a:pPr>
            <a:r>
              <a:rPr lang="en-US" dirty="0">
                <a:solidFill>
                  <a:schemeClr val="bg1">
                    <a:lumMod val="65000"/>
                  </a:schemeClr>
                </a:solidFill>
              </a:rPr>
              <a:t>Was the treatment successful? </a:t>
            </a:r>
          </a:p>
          <a:p>
            <a:pPr marL="201168" lvl="1" indent="0">
              <a:buNone/>
            </a:pPr>
            <a:r>
              <a:rPr lang="en-US" dirty="0">
                <a:solidFill>
                  <a:schemeClr val="bg1">
                    <a:lumMod val="65000"/>
                  </a:schemeClr>
                </a:solidFill>
              </a:rPr>
              <a:t>e.g. Sessions/User</a:t>
            </a:r>
          </a:p>
          <a:p>
            <a:pPr marL="457200" indent="-457200">
              <a:buFont typeface="+mj-lt"/>
              <a:buAutoNum type="arabicPeriod"/>
            </a:pPr>
            <a:r>
              <a:rPr lang="en-US" dirty="0"/>
              <a:t>Guardrail metrics</a:t>
            </a:r>
          </a:p>
          <a:p>
            <a:pPr marL="201168" lvl="1" indent="0">
              <a:buNone/>
            </a:pPr>
            <a:r>
              <a:rPr lang="en-US" dirty="0"/>
              <a:t>Did the treatment cause an unacceptable harm to key metrics?</a:t>
            </a:r>
          </a:p>
          <a:p>
            <a:pPr marL="201168" lvl="1" indent="0">
              <a:buNone/>
            </a:pPr>
            <a:r>
              <a:rPr lang="en-US" dirty="0"/>
              <a:t>e.g. KPI metrics, Performance metrics, short-term Revenue</a:t>
            </a:r>
          </a:p>
          <a:p>
            <a:pPr marL="457200" indent="-457200">
              <a:buFont typeface="+mj-lt"/>
              <a:buAutoNum type="arabicPeriod"/>
            </a:pPr>
            <a:r>
              <a:rPr lang="en-US" dirty="0"/>
              <a:t>Local feature and diagnostic metrics</a:t>
            </a:r>
          </a:p>
          <a:p>
            <a:pPr marL="201168" lvl="1" indent="0">
              <a:buNone/>
            </a:pPr>
            <a:r>
              <a:rPr lang="en-US" dirty="0"/>
              <a:t>Why the OEC and guardrail metrics moved or did not move?</a:t>
            </a:r>
          </a:p>
          <a:p>
            <a:pPr marL="201168" lvl="1" indent="0">
              <a:buNone/>
            </a:pPr>
            <a:r>
              <a:rPr lang="en-US" dirty="0"/>
              <a:t>e.g. number of impressions and clicks on a feature/button/link </a:t>
            </a:r>
          </a:p>
        </p:txBody>
      </p:sp>
      <p:sp>
        <p:nvSpPr>
          <p:cNvPr id="10" name="TextBox 9"/>
          <p:cNvSpPr txBox="1"/>
          <p:nvPr/>
        </p:nvSpPr>
        <p:spPr>
          <a:xfrm>
            <a:off x="386556" y="6497820"/>
            <a:ext cx="6373272" cy="276999"/>
          </a:xfrm>
          <a:prstGeom prst="rect">
            <a:avLst/>
          </a:prstGeom>
          <a:noFill/>
        </p:spPr>
        <p:txBody>
          <a:bodyPr wrap="square" rtlCol="0">
            <a:spAutoFit/>
          </a:bodyPr>
          <a:lstStyle/>
          <a:p>
            <a:r>
              <a:rPr lang="en-US" sz="1200" dirty="0">
                <a:solidFill>
                  <a:schemeClr val="bg1">
                    <a:lumMod val="95000"/>
                  </a:schemeClr>
                </a:solidFill>
              </a:rPr>
              <a:t>Data Quality metrics  • OEC metrics </a:t>
            </a:r>
            <a:r>
              <a:rPr lang="en-US" sz="1200" b="1" dirty="0">
                <a:solidFill>
                  <a:schemeClr val="bg1">
                    <a:lumMod val="95000"/>
                  </a:schemeClr>
                </a:solidFill>
              </a:rPr>
              <a:t>• Guard rail metrics  • Local feature/Diagnostic metrics</a:t>
            </a:r>
          </a:p>
        </p:txBody>
      </p:sp>
    </p:spTree>
    <p:extLst>
      <p:ext uri="{BB962C8B-B14F-4D97-AF65-F5344CB8AC3E}">
        <p14:creationId xmlns:p14="http://schemas.microsoft.com/office/powerpoint/2010/main" val="1312564941"/>
      </p:ext>
    </p:extLst>
  </p:cSld>
  <p:clrMapOvr>
    <a:masterClrMapping/>
  </p:clrMapOvr>
  <mc:AlternateContent xmlns:mc="http://schemas.openxmlformats.org/markup-compatibility/2006">
    <mc:Choice xmlns:p14="http://schemas.microsoft.com/office/powerpoint/2010/main" Requires="p14">
      <p:transition spd="slow" p14:dur="2000" advTm="217978"/>
    </mc:Choice>
    <mc:Fallback>
      <p:transition spd="slow" advTm="217978"/>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p:txBody>
          <a:bodyPr>
            <a:normAutofit/>
          </a:bodyPr>
          <a:lstStyle/>
          <a:p>
            <a:pPr>
              <a:buFont typeface="Arial" panose="020B0604020202020204" pitchFamily="34" charset="0"/>
              <a:buChar char="•"/>
            </a:pPr>
            <a:r>
              <a:rPr lang="en-US" dirty="0"/>
              <a:t>Having good metrics is critical</a:t>
            </a:r>
          </a:p>
          <a:p>
            <a:pPr lvl="1">
              <a:buFont typeface="Arial" panose="020B0604020202020204" pitchFamily="34" charset="0"/>
              <a:buChar char="•"/>
            </a:pPr>
            <a:r>
              <a:rPr lang="en-US" dirty="0"/>
              <a:t>“You get what you measure” </a:t>
            </a:r>
          </a:p>
          <a:p>
            <a:pPr>
              <a:buFont typeface="Arial" panose="020B0604020202020204" pitchFamily="34" charset="0"/>
              <a:buChar char="•"/>
            </a:pPr>
            <a:r>
              <a:rPr lang="en-US" dirty="0"/>
              <a:t>Metrics have different types and roles in the analysis of an experiment</a:t>
            </a:r>
          </a:p>
          <a:p>
            <a:pPr lvl="1">
              <a:buFont typeface="Arial" panose="020B0604020202020204" pitchFamily="34" charset="0"/>
              <a:buChar char="•"/>
            </a:pPr>
            <a:r>
              <a:rPr lang="en-US" dirty="0"/>
              <a:t>Data Quality metrics, OEC metric, Guardrail metrics, Local feature/Diagnostic metrics</a:t>
            </a:r>
          </a:p>
          <a:p>
            <a:pPr>
              <a:buFont typeface="Arial" panose="020B0604020202020204" pitchFamily="34" charset="0"/>
              <a:buChar char="•"/>
            </a:pPr>
            <a:r>
              <a:rPr lang="en-US" dirty="0"/>
              <a:t>The Challenge of designing a </a:t>
            </a:r>
            <a:r>
              <a:rPr lang="en-US"/>
              <a:t>good OEC</a:t>
            </a:r>
            <a:endParaRPr lang="en-US" dirty="0"/>
          </a:p>
          <a:p>
            <a:pPr lvl="1">
              <a:buFont typeface="Arial" panose="020B0604020202020204" pitchFamily="34" charset="0"/>
              <a:buChar char="•"/>
            </a:pPr>
            <a:r>
              <a:rPr lang="en-US" dirty="0"/>
              <a:t> A leading metric measured in a ~2 week period but indicative of long term goals</a:t>
            </a:r>
          </a:p>
          <a:p>
            <a:pPr lvl="1">
              <a:buFont typeface="Arial" panose="020B0604020202020204" pitchFamily="34" charset="0"/>
              <a:buChar char="•"/>
            </a:pPr>
            <a:r>
              <a:rPr lang="en-US" dirty="0"/>
              <a:t> Start simple and continuously improve over time</a:t>
            </a:r>
          </a:p>
          <a:p>
            <a:pPr marL="201168" lvl="1" indent="0">
              <a:buNone/>
            </a:pPr>
            <a:endParaRPr lang="en-US" dirty="0"/>
          </a:p>
        </p:txBody>
      </p:sp>
      <p:sp>
        <p:nvSpPr>
          <p:cNvPr id="8" name="Title 1">
            <a:extLst/>
          </p:cNvPr>
          <p:cNvSpPr>
            <a:spLocks noGrp="1"/>
          </p:cNvSpPr>
          <p:nvPr>
            <p:ph type="title"/>
          </p:nvPr>
        </p:nvSpPr>
        <p:spPr>
          <a:xfrm>
            <a:off x="622169" y="286603"/>
            <a:ext cx="11227324" cy="769199"/>
          </a:xfrm>
        </p:spPr>
        <p:txBody>
          <a:bodyPr/>
          <a:lstStyle/>
          <a:p>
            <a:r>
              <a:rPr lang="en-US" dirty="0"/>
              <a:t>Summary</a:t>
            </a:r>
          </a:p>
        </p:txBody>
      </p:sp>
      <p:sp>
        <p:nvSpPr>
          <p:cNvPr id="5" name="Slide Number Placeholder 4"/>
          <p:cNvSpPr>
            <a:spLocks noGrp="1"/>
          </p:cNvSpPr>
          <p:nvPr>
            <p:ph type="sldNum" sz="quarter" idx="12"/>
          </p:nvPr>
        </p:nvSpPr>
        <p:spPr>
          <a:xfrm>
            <a:off x="9900458" y="6459785"/>
            <a:ext cx="1312025" cy="365125"/>
          </a:xfrm>
        </p:spPr>
        <p:txBody>
          <a:bodyPr/>
          <a:lstStyle/>
          <a:p>
            <a:fld id="{629637A9-119A-49DA-BD12-AAC58B377D80}" type="slidenum">
              <a:rPr lang="en-US" smtClean="0"/>
              <a:pPr/>
              <a:t>12</a:t>
            </a:fld>
            <a:endParaRPr lang="en-US" dirty="0"/>
          </a:p>
        </p:txBody>
      </p:sp>
    </p:spTree>
    <p:extLst>
      <p:ext uri="{BB962C8B-B14F-4D97-AF65-F5344CB8AC3E}">
        <p14:creationId xmlns:p14="http://schemas.microsoft.com/office/powerpoint/2010/main" val="2084948478"/>
      </p:ext>
    </p:extLst>
  </p:cSld>
  <p:clrMapOvr>
    <a:masterClrMapping/>
  </p:clrMapOvr>
  <mc:AlternateContent xmlns:mc="http://schemas.openxmlformats.org/markup-compatibility/2006">
    <mc:Choice xmlns:p14="http://schemas.microsoft.com/office/powerpoint/2010/main" Requires="p14">
      <p:transition spd="slow" p14:dur="2000" advTm="44704"/>
    </mc:Choice>
    <mc:Fallback>
      <p:transition spd="slow" advTm="44704"/>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74967" y="299895"/>
            <a:ext cx="10515600" cy="1325563"/>
          </a:xfrm>
        </p:spPr>
        <p:txBody>
          <a:bodyPr/>
          <a:lstStyle/>
          <a:p>
            <a:pPr algn="ctr"/>
            <a:r>
              <a:rPr lang="en-US" dirty="0"/>
              <a:t>Questions?</a:t>
            </a:r>
          </a:p>
        </p:txBody>
      </p:sp>
      <p:sp>
        <p:nvSpPr>
          <p:cNvPr id="3" name="Content Placeholder 2"/>
          <p:cNvSpPr>
            <a:spLocks noGrp="1"/>
          </p:cNvSpPr>
          <p:nvPr>
            <p:ph idx="1"/>
          </p:nvPr>
        </p:nvSpPr>
        <p:spPr>
          <a:xfrm>
            <a:off x="4298131" y="4932095"/>
            <a:ext cx="3747247" cy="564777"/>
          </a:xfrm>
        </p:spPr>
        <p:txBody>
          <a:bodyPr>
            <a:normAutofit/>
          </a:bodyPr>
          <a:lstStyle/>
          <a:p>
            <a:pPr marL="0" indent="0">
              <a:buNone/>
            </a:pPr>
            <a:r>
              <a:rPr lang="en-US" dirty="0">
                <a:hlinkClick r:id="rId3"/>
              </a:rPr>
              <a:t>http://exp-platform.com</a:t>
            </a:r>
            <a:endParaRPr lang="en-US" dirty="0"/>
          </a:p>
          <a:p>
            <a:pPr marL="0" indent="0">
              <a:buNone/>
            </a:pPr>
            <a:endParaRPr lang="en-US" dirty="0"/>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72441" y="2398056"/>
            <a:ext cx="4547692" cy="2263588"/>
          </a:xfrm>
          <a:prstGeom prst="rect">
            <a:avLst/>
          </a:prstGeom>
        </p:spPr>
      </p:pic>
      <p:sp>
        <p:nvSpPr>
          <p:cNvPr id="6" name="Slide Number Placeholder 4"/>
          <p:cNvSpPr>
            <a:spLocks noGrp="1"/>
          </p:cNvSpPr>
          <p:nvPr>
            <p:ph type="sldNum" sz="quarter" idx="12"/>
          </p:nvPr>
        </p:nvSpPr>
        <p:spPr>
          <a:xfrm>
            <a:off x="9900458" y="6459785"/>
            <a:ext cx="1312025" cy="365125"/>
          </a:xfrm>
        </p:spPr>
        <p:txBody>
          <a:bodyPr/>
          <a:lstStyle/>
          <a:p>
            <a:fld id="{629637A9-119A-49DA-BD12-AAC58B377D80}" type="slidenum">
              <a:rPr lang="en-US" smtClean="0"/>
              <a:pPr/>
              <a:t>13</a:t>
            </a:fld>
            <a:endParaRPr lang="en-US" dirty="0"/>
          </a:p>
        </p:txBody>
      </p:sp>
    </p:spTree>
    <p:extLst>
      <p:ext uri="{BB962C8B-B14F-4D97-AF65-F5344CB8AC3E}">
        <p14:creationId xmlns:p14="http://schemas.microsoft.com/office/powerpoint/2010/main" val="26753337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F64D5-F9C7-4433-BBB1-EE0A068894DC}"/>
              </a:ext>
            </a:extLst>
          </p:cNvPr>
          <p:cNvSpPr>
            <a:spLocks noGrp="1"/>
          </p:cNvSpPr>
          <p:nvPr>
            <p:ph type="title"/>
          </p:nvPr>
        </p:nvSpPr>
        <p:spPr/>
        <p:txBody>
          <a:bodyPr/>
          <a:lstStyle/>
          <a:p>
            <a:r>
              <a:rPr lang="en-US" dirty="0"/>
              <a:t>Pitfalls in Metric Interpretation</a:t>
            </a:r>
          </a:p>
        </p:txBody>
      </p:sp>
      <p:sp>
        <p:nvSpPr>
          <p:cNvPr id="3" name="Content Placeholder 2">
            <a:extLst>
              <a:ext uri="{FF2B5EF4-FFF2-40B4-BE49-F238E27FC236}">
                <a16:creationId xmlns:a16="http://schemas.microsoft.com/office/drawing/2014/main" id="{5437F4F0-13D1-44E4-9BD0-80566CB2F554}"/>
              </a:ext>
            </a:extLst>
          </p:cNvPr>
          <p:cNvSpPr>
            <a:spLocks noGrp="1"/>
          </p:cNvSpPr>
          <p:nvPr>
            <p:ph idx="1"/>
          </p:nvPr>
        </p:nvSpPr>
        <p:spPr>
          <a:xfrm>
            <a:off x="616469" y="1303495"/>
            <a:ext cx="11227324" cy="4725068"/>
          </a:xfrm>
        </p:spPr>
        <p:txBody>
          <a:bodyPr/>
          <a:lstStyle/>
          <a:p>
            <a:pPr>
              <a:buFont typeface="Arial" panose="020B0604020202020204" pitchFamily="34" charset="0"/>
              <a:buChar char="•"/>
            </a:pPr>
            <a:r>
              <a:rPr lang="en-US" dirty="0"/>
              <a:t>The situations when the experiment was configured and run correctly, but we can still misinterpret the metrics and end up with a wrong conclusion</a:t>
            </a:r>
          </a:p>
          <a:p>
            <a:pPr>
              <a:buFont typeface="Arial" panose="020B0604020202020204" pitchFamily="34" charset="0"/>
              <a:buChar char="•"/>
            </a:pPr>
            <a:r>
              <a:rPr lang="en-US" dirty="0"/>
              <a:t>“</a:t>
            </a:r>
            <a:r>
              <a:rPr lang="en-US" dirty="0">
                <a:hlinkClick r:id="rId3"/>
              </a:rPr>
              <a:t>A Dirty Dozen: Twelve Common Metric Interpretation Pitfalls in Online Controlled Experiments</a:t>
            </a:r>
            <a:r>
              <a:rPr lang="en-US" dirty="0"/>
              <a:t>” will be presented at KDD 2017 next week.</a:t>
            </a:r>
          </a:p>
          <a:p>
            <a:pPr>
              <a:buFont typeface="Arial" panose="020B0604020202020204" pitchFamily="34" charset="0"/>
              <a:buChar char="•"/>
            </a:pPr>
            <a:r>
              <a:rPr lang="en-US" dirty="0"/>
              <a:t>Puzzling example: treatment made a 1-line </a:t>
            </a:r>
            <a:r>
              <a:rPr lang="en-US" dirty="0" err="1"/>
              <a:t>Javascript</a:t>
            </a:r>
            <a:r>
              <a:rPr lang="en-US" dirty="0"/>
              <a:t> change to open links on MSN homepage in a new tab. The experiment showed ~8% increase in MSN homepage load time. </a:t>
            </a:r>
          </a:p>
        </p:txBody>
      </p:sp>
      <p:sp>
        <p:nvSpPr>
          <p:cNvPr id="4" name="Date Placeholder 3">
            <a:extLst>
              <a:ext uri="{FF2B5EF4-FFF2-40B4-BE49-F238E27FC236}">
                <a16:creationId xmlns:a16="http://schemas.microsoft.com/office/drawing/2014/main" id="{8A5F2879-515A-4A80-AA36-882D058822B0}"/>
              </a:ext>
            </a:extLst>
          </p:cNvPr>
          <p:cNvSpPr>
            <a:spLocks noGrp="1"/>
          </p:cNvSpPr>
          <p:nvPr>
            <p:ph type="dt" sz="half" idx="10"/>
          </p:nvPr>
        </p:nvSpPr>
        <p:spPr/>
        <p:txBody>
          <a:bodyPr/>
          <a:lstStyle/>
          <a:p>
            <a:endParaRPr lang="en-US" dirty="0"/>
          </a:p>
        </p:txBody>
      </p:sp>
      <p:sp>
        <p:nvSpPr>
          <p:cNvPr id="5" name="Slide Number Placeholder 4">
            <a:extLst>
              <a:ext uri="{FF2B5EF4-FFF2-40B4-BE49-F238E27FC236}">
                <a16:creationId xmlns:a16="http://schemas.microsoft.com/office/drawing/2014/main" id="{F05FED5D-0FD8-4F7F-B63D-48287171D4DE}"/>
              </a:ext>
            </a:extLst>
          </p:cNvPr>
          <p:cNvSpPr>
            <a:spLocks noGrp="1"/>
          </p:cNvSpPr>
          <p:nvPr>
            <p:ph type="sldNum" sz="quarter" idx="12"/>
          </p:nvPr>
        </p:nvSpPr>
        <p:spPr/>
        <p:txBody>
          <a:bodyPr/>
          <a:lstStyle/>
          <a:p>
            <a:fld id="{629637A9-119A-49DA-BD12-AAC58B377D80}" type="slidenum">
              <a:rPr lang="en-US" smtClean="0"/>
              <a:pPr/>
              <a:t>14</a:t>
            </a:fld>
            <a:endParaRPr lang="en-US" dirty="0"/>
          </a:p>
        </p:txBody>
      </p:sp>
      <p:sp>
        <p:nvSpPr>
          <p:cNvPr id="6" name="TextBox 5">
            <a:extLst>
              <a:ext uri="{FF2B5EF4-FFF2-40B4-BE49-F238E27FC236}">
                <a16:creationId xmlns:a16="http://schemas.microsoft.com/office/drawing/2014/main" id="{96F05F84-E891-41D6-B700-B36CA0F04A88}"/>
              </a:ext>
            </a:extLst>
          </p:cNvPr>
          <p:cNvSpPr txBox="1"/>
          <p:nvPr/>
        </p:nvSpPr>
        <p:spPr>
          <a:xfrm>
            <a:off x="2538968" y="4081172"/>
            <a:ext cx="1113639" cy="261610"/>
          </a:xfrm>
          <a:prstGeom prst="rect">
            <a:avLst/>
          </a:prstGeom>
          <a:noFill/>
        </p:spPr>
        <p:txBody>
          <a:bodyPr wrap="square" rtlCol="0">
            <a:spAutoFit/>
          </a:bodyPr>
          <a:lstStyle/>
          <a:p>
            <a:r>
              <a:rPr lang="en-US" sz="1100" i="1" dirty="0"/>
              <a:t>Treatment</a:t>
            </a:r>
          </a:p>
        </p:txBody>
      </p:sp>
      <p:pic>
        <p:nvPicPr>
          <p:cNvPr id="7" name="Picture 6">
            <a:extLst>
              <a:ext uri="{FF2B5EF4-FFF2-40B4-BE49-F238E27FC236}">
                <a16:creationId xmlns:a16="http://schemas.microsoft.com/office/drawing/2014/main" id="{41B4DFB1-8A20-4AC4-88AB-EA609AAE262A}"/>
              </a:ext>
            </a:extLst>
          </p:cNvPr>
          <p:cNvPicPr>
            <a:picLocks noChangeAspect="1"/>
          </p:cNvPicPr>
          <p:nvPr/>
        </p:nvPicPr>
        <p:blipFill>
          <a:blip r:embed="rId4"/>
          <a:stretch>
            <a:fillRect/>
          </a:stretch>
        </p:blipFill>
        <p:spPr>
          <a:xfrm>
            <a:off x="2658879" y="4347801"/>
            <a:ext cx="2946759" cy="1581475"/>
          </a:xfrm>
          <a:prstGeom prst="rect">
            <a:avLst/>
          </a:prstGeom>
        </p:spPr>
      </p:pic>
      <p:sp>
        <p:nvSpPr>
          <p:cNvPr id="8" name="TextBox 7">
            <a:extLst>
              <a:ext uri="{FF2B5EF4-FFF2-40B4-BE49-F238E27FC236}">
                <a16:creationId xmlns:a16="http://schemas.microsoft.com/office/drawing/2014/main" id="{DB884F5F-F762-4A0C-9D30-123C50D0D83B}"/>
              </a:ext>
            </a:extLst>
          </p:cNvPr>
          <p:cNvSpPr txBox="1"/>
          <p:nvPr/>
        </p:nvSpPr>
        <p:spPr>
          <a:xfrm>
            <a:off x="6116363" y="4005760"/>
            <a:ext cx="796952" cy="261610"/>
          </a:xfrm>
          <a:prstGeom prst="rect">
            <a:avLst/>
          </a:prstGeom>
          <a:noFill/>
        </p:spPr>
        <p:txBody>
          <a:bodyPr wrap="square" rtlCol="0">
            <a:spAutoFit/>
          </a:bodyPr>
          <a:lstStyle/>
          <a:p>
            <a:r>
              <a:rPr lang="en-US" sz="1100" i="1"/>
              <a:t>Control</a:t>
            </a:r>
          </a:p>
        </p:txBody>
      </p:sp>
      <p:pic>
        <p:nvPicPr>
          <p:cNvPr id="9" name="Picture 8">
            <a:extLst>
              <a:ext uri="{FF2B5EF4-FFF2-40B4-BE49-F238E27FC236}">
                <a16:creationId xmlns:a16="http://schemas.microsoft.com/office/drawing/2014/main" id="{54B9F4A9-A837-4ECA-9B2F-6415F9A66AF7}"/>
              </a:ext>
            </a:extLst>
          </p:cNvPr>
          <p:cNvPicPr>
            <a:picLocks noChangeAspect="1"/>
          </p:cNvPicPr>
          <p:nvPr/>
        </p:nvPicPr>
        <p:blipFill>
          <a:blip r:embed="rId5"/>
          <a:stretch>
            <a:fillRect/>
          </a:stretch>
        </p:blipFill>
        <p:spPr>
          <a:xfrm>
            <a:off x="6230131" y="4347801"/>
            <a:ext cx="2832991" cy="1963625"/>
          </a:xfrm>
          <a:prstGeom prst="rect">
            <a:avLst/>
          </a:prstGeom>
        </p:spPr>
      </p:pic>
    </p:spTree>
    <p:extLst>
      <p:ext uri="{BB962C8B-B14F-4D97-AF65-F5344CB8AC3E}">
        <p14:creationId xmlns:p14="http://schemas.microsoft.com/office/powerpoint/2010/main" val="2834517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Effect transition="in" filter="fade">
                                      <p:cBhvr>
                                        <p:cTn id="19"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F64D5-F9C7-4433-BBB1-EE0A068894DC}"/>
              </a:ext>
            </a:extLst>
          </p:cNvPr>
          <p:cNvSpPr>
            <a:spLocks noGrp="1"/>
          </p:cNvSpPr>
          <p:nvPr>
            <p:ph type="title"/>
          </p:nvPr>
        </p:nvSpPr>
        <p:spPr/>
        <p:txBody>
          <a:bodyPr/>
          <a:lstStyle/>
          <a:p>
            <a:r>
              <a:rPr lang="en-US" dirty="0"/>
              <a:t>Pitfalls in Metric Interpretation</a:t>
            </a:r>
          </a:p>
        </p:txBody>
      </p:sp>
      <p:sp>
        <p:nvSpPr>
          <p:cNvPr id="3" name="Content Placeholder 2">
            <a:extLst>
              <a:ext uri="{FF2B5EF4-FFF2-40B4-BE49-F238E27FC236}">
                <a16:creationId xmlns:a16="http://schemas.microsoft.com/office/drawing/2014/main" id="{5437F4F0-13D1-44E4-9BD0-80566CB2F554}"/>
              </a:ext>
            </a:extLst>
          </p:cNvPr>
          <p:cNvSpPr>
            <a:spLocks noGrp="1"/>
          </p:cNvSpPr>
          <p:nvPr>
            <p:ph idx="1"/>
          </p:nvPr>
        </p:nvSpPr>
        <p:spPr>
          <a:xfrm>
            <a:off x="616469" y="1303494"/>
            <a:ext cx="11227324" cy="4939043"/>
          </a:xfrm>
        </p:spPr>
        <p:txBody>
          <a:bodyPr>
            <a:normAutofit/>
          </a:bodyPr>
          <a:lstStyle/>
          <a:p>
            <a:pPr>
              <a:buFont typeface="Arial" panose="020B0604020202020204" pitchFamily="34" charset="0"/>
              <a:buChar char="•"/>
            </a:pPr>
            <a:r>
              <a:rPr lang="en-US" dirty="0"/>
              <a:t>The situations when the experiment was configured and run correctly, but we can still misinterpret the metrics and end up with a wrong conclusion</a:t>
            </a:r>
          </a:p>
          <a:p>
            <a:pPr>
              <a:buFont typeface="Arial" panose="020B0604020202020204" pitchFamily="34" charset="0"/>
              <a:buChar char="•"/>
            </a:pPr>
            <a:r>
              <a:rPr lang="en-US" dirty="0"/>
              <a:t>“A Dirty Dozen: Twelve Common Metric Interpretation Pitfalls in Online Controlled Experiments” will be presented at KDD 2017 next week.</a:t>
            </a:r>
          </a:p>
          <a:p>
            <a:pPr>
              <a:buFont typeface="Arial" panose="020B0604020202020204" pitchFamily="34" charset="0"/>
              <a:buChar char="•"/>
            </a:pPr>
            <a:r>
              <a:rPr lang="en-US" dirty="0"/>
              <a:t>Puzzling example: treatment made a 1-line </a:t>
            </a:r>
            <a:r>
              <a:rPr lang="en-US" dirty="0" err="1"/>
              <a:t>Javascript</a:t>
            </a:r>
            <a:r>
              <a:rPr lang="en-US" dirty="0"/>
              <a:t> change to open links on MSN homepage in a new tab. The experiment showed a large increase in MSN homepage load time. </a:t>
            </a:r>
          </a:p>
          <a:p>
            <a:pPr>
              <a:buFont typeface="Arial" panose="020B0604020202020204" pitchFamily="34" charset="0"/>
              <a:buChar char="•"/>
            </a:pPr>
            <a:r>
              <a:rPr lang="en-US" dirty="0"/>
              <a:t>Metric-level SRM. The treatment has fewer repeated homepage loads which are usually faster than the first homepage load due to caching. The comparison between the treatment and control population for time to load is not fair &amp; no causal inference can be drawn.</a:t>
            </a:r>
          </a:p>
          <a:p>
            <a:pPr>
              <a:buFont typeface="Arial" panose="020B0604020202020204" pitchFamily="34" charset="0"/>
              <a:buChar char="•"/>
            </a:pPr>
            <a:r>
              <a:rPr lang="en-US" dirty="0"/>
              <a:t>Lessons: alert on metric-level SRMs</a:t>
            </a:r>
          </a:p>
        </p:txBody>
      </p:sp>
      <p:sp>
        <p:nvSpPr>
          <p:cNvPr id="4" name="Date Placeholder 3">
            <a:extLst>
              <a:ext uri="{FF2B5EF4-FFF2-40B4-BE49-F238E27FC236}">
                <a16:creationId xmlns:a16="http://schemas.microsoft.com/office/drawing/2014/main" id="{8A5F2879-515A-4A80-AA36-882D058822B0}"/>
              </a:ext>
            </a:extLst>
          </p:cNvPr>
          <p:cNvSpPr>
            <a:spLocks noGrp="1"/>
          </p:cNvSpPr>
          <p:nvPr>
            <p:ph type="dt" sz="half" idx="10"/>
          </p:nvPr>
        </p:nvSpPr>
        <p:spPr/>
        <p:txBody>
          <a:bodyPr/>
          <a:lstStyle/>
          <a:p>
            <a:endParaRPr lang="en-US" dirty="0"/>
          </a:p>
        </p:txBody>
      </p:sp>
      <p:sp>
        <p:nvSpPr>
          <p:cNvPr id="5" name="Slide Number Placeholder 4">
            <a:extLst>
              <a:ext uri="{FF2B5EF4-FFF2-40B4-BE49-F238E27FC236}">
                <a16:creationId xmlns:a16="http://schemas.microsoft.com/office/drawing/2014/main" id="{F05FED5D-0FD8-4F7F-B63D-48287171D4DE}"/>
              </a:ext>
            </a:extLst>
          </p:cNvPr>
          <p:cNvSpPr>
            <a:spLocks noGrp="1"/>
          </p:cNvSpPr>
          <p:nvPr>
            <p:ph type="sldNum" sz="quarter" idx="12"/>
          </p:nvPr>
        </p:nvSpPr>
        <p:spPr/>
        <p:txBody>
          <a:bodyPr/>
          <a:lstStyle/>
          <a:p>
            <a:fld id="{629637A9-119A-49DA-BD12-AAC58B377D80}" type="slidenum">
              <a:rPr lang="en-US" smtClean="0"/>
              <a:pPr/>
              <a:t>15</a:t>
            </a:fld>
            <a:endParaRPr lang="en-US" dirty="0"/>
          </a:p>
        </p:txBody>
      </p:sp>
    </p:spTree>
    <p:extLst>
      <p:ext uri="{BB962C8B-B14F-4D97-AF65-F5344CB8AC3E}">
        <p14:creationId xmlns:p14="http://schemas.microsoft.com/office/powerpoint/2010/main" val="26517512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F64D5-F9C7-4433-BBB1-EE0A068894DC}"/>
              </a:ext>
            </a:extLst>
          </p:cNvPr>
          <p:cNvSpPr>
            <a:spLocks noGrp="1"/>
          </p:cNvSpPr>
          <p:nvPr>
            <p:ph type="title"/>
          </p:nvPr>
        </p:nvSpPr>
        <p:spPr/>
        <p:txBody>
          <a:bodyPr/>
          <a:lstStyle/>
          <a:p>
            <a:r>
              <a:rPr lang="en-US" dirty="0"/>
              <a:t>Pitfalls in Metric Interpretation</a:t>
            </a:r>
          </a:p>
        </p:txBody>
      </p:sp>
      <p:sp>
        <p:nvSpPr>
          <p:cNvPr id="3" name="Content Placeholder 2">
            <a:extLst>
              <a:ext uri="{FF2B5EF4-FFF2-40B4-BE49-F238E27FC236}">
                <a16:creationId xmlns:a16="http://schemas.microsoft.com/office/drawing/2014/main" id="{5437F4F0-13D1-44E4-9BD0-80566CB2F554}"/>
              </a:ext>
            </a:extLst>
          </p:cNvPr>
          <p:cNvSpPr>
            <a:spLocks noGrp="1"/>
          </p:cNvSpPr>
          <p:nvPr>
            <p:ph idx="1"/>
          </p:nvPr>
        </p:nvSpPr>
        <p:spPr>
          <a:xfrm>
            <a:off x="616469" y="1303495"/>
            <a:ext cx="11227324" cy="4725068"/>
          </a:xfrm>
        </p:spPr>
        <p:txBody>
          <a:bodyPr/>
          <a:lstStyle/>
          <a:p>
            <a:pPr>
              <a:buFont typeface="Arial" panose="020B0604020202020204" pitchFamily="34" charset="0"/>
              <a:buChar char="•"/>
            </a:pPr>
            <a:r>
              <a:rPr lang="en-US" dirty="0"/>
              <a:t>The situations when the experiment was configured and run correctly, but we can still misinterpret the metrics and end up with a wrong conclusion</a:t>
            </a:r>
          </a:p>
          <a:p>
            <a:pPr>
              <a:buFont typeface="Arial" panose="020B0604020202020204" pitchFamily="34" charset="0"/>
              <a:buChar char="•"/>
            </a:pPr>
            <a:r>
              <a:rPr lang="en-US" dirty="0"/>
              <a:t>Attend our talk on Thursday 10am, session AT7, room 200C: “</a:t>
            </a:r>
            <a:r>
              <a:rPr lang="en-US" dirty="0">
                <a:hlinkClick r:id="rId3"/>
              </a:rPr>
              <a:t>A Dirty Dozen: Twelve Common Metric Interpretation Pitfalls in Online Controlled Experiments</a:t>
            </a:r>
            <a:r>
              <a:rPr lang="en-US" dirty="0"/>
              <a:t>” </a:t>
            </a:r>
          </a:p>
          <a:p>
            <a:pPr>
              <a:buFont typeface="Arial" panose="020B0604020202020204" pitchFamily="34" charset="0"/>
              <a:buChar char="•"/>
            </a:pPr>
            <a:r>
              <a:rPr lang="en-US" dirty="0"/>
              <a:t>Puzzling example: treatment made a 1-line </a:t>
            </a:r>
            <a:r>
              <a:rPr lang="en-US" dirty="0" err="1"/>
              <a:t>Javascript</a:t>
            </a:r>
            <a:r>
              <a:rPr lang="en-US" dirty="0"/>
              <a:t> change to open links on MSN homepage in a new tab. The experiment showed ~8% increase in MSN homepage load time. </a:t>
            </a:r>
          </a:p>
        </p:txBody>
      </p:sp>
      <p:sp>
        <p:nvSpPr>
          <p:cNvPr id="4" name="Date Placeholder 3">
            <a:extLst>
              <a:ext uri="{FF2B5EF4-FFF2-40B4-BE49-F238E27FC236}">
                <a16:creationId xmlns:a16="http://schemas.microsoft.com/office/drawing/2014/main" id="{8A5F2879-515A-4A80-AA36-882D058822B0}"/>
              </a:ext>
            </a:extLst>
          </p:cNvPr>
          <p:cNvSpPr>
            <a:spLocks noGrp="1"/>
          </p:cNvSpPr>
          <p:nvPr>
            <p:ph type="dt" sz="half" idx="10"/>
          </p:nvPr>
        </p:nvSpPr>
        <p:spPr/>
        <p:txBody>
          <a:bodyPr/>
          <a:lstStyle/>
          <a:p>
            <a:endParaRPr lang="en-US" dirty="0"/>
          </a:p>
        </p:txBody>
      </p:sp>
      <p:sp>
        <p:nvSpPr>
          <p:cNvPr id="5" name="Slide Number Placeholder 4">
            <a:extLst>
              <a:ext uri="{FF2B5EF4-FFF2-40B4-BE49-F238E27FC236}">
                <a16:creationId xmlns:a16="http://schemas.microsoft.com/office/drawing/2014/main" id="{F05FED5D-0FD8-4F7F-B63D-48287171D4DE}"/>
              </a:ext>
            </a:extLst>
          </p:cNvPr>
          <p:cNvSpPr>
            <a:spLocks noGrp="1"/>
          </p:cNvSpPr>
          <p:nvPr>
            <p:ph type="sldNum" sz="quarter" idx="12"/>
          </p:nvPr>
        </p:nvSpPr>
        <p:spPr/>
        <p:txBody>
          <a:bodyPr/>
          <a:lstStyle/>
          <a:p>
            <a:fld id="{629637A9-119A-49DA-BD12-AAC58B377D80}" type="slidenum">
              <a:rPr lang="en-US" smtClean="0"/>
              <a:pPr/>
              <a:t>16</a:t>
            </a:fld>
            <a:endParaRPr lang="en-US" dirty="0"/>
          </a:p>
        </p:txBody>
      </p:sp>
      <p:sp>
        <p:nvSpPr>
          <p:cNvPr id="6" name="TextBox 5">
            <a:extLst>
              <a:ext uri="{FF2B5EF4-FFF2-40B4-BE49-F238E27FC236}">
                <a16:creationId xmlns:a16="http://schemas.microsoft.com/office/drawing/2014/main" id="{96F05F84-E891-41D6-B700-B36CA0F04A88}"/>
              </a:ext>
            </a:extLst>
          </p:cNvPr>
          <p:cNvSpPr txBox="1"/>
          <p:nvPr/>
        </p:nvSpPr>
        <p:spPr>
          <a:xfrm>
            <a:off x="2538968" y="4081172"/>
            <a:ext cx="1113639" cy="261610"/>
          </a:xfrm>
          <a:prstGeom prst="rect">
            <a:avLst/>
          </a:prstGeom>
          <a:noFill/>
        </p:spPr>
        <p:txBody>
          <a:bodyPr wrap="square" rtlCol="0">
            <a:spAutoFit/>
          </a:bodyPr>
          <a:lstStyle/>
          <a:p>
            <a:r>
              <a:rPr lang="en-US" sz="1100" i="1" dirty="0"/>
              <a:t>Treatment</a:t>
            </a:r>
          </a:p>
        </p:txBody>
      </p:sp>
      <p:pic>
        <p:nvPicPr>
          <p:cNvPr id="7" name="Picture 6">
            <a:extLst>
              <a:ext uri="{FF2B5EF4-FFF2-40B4-BE49-F238E27FC236}">
                <a16:creationId xmlns:a16="http://schemas.microsoft.com/office/drawing/2014/main" id="{41B4DFB1-8A20-4AC4-88AB-EA609AAE262A}"/>
              </a:ext>
            </a:extLst>
          </p:cNvPr>
          <p:cNvPicPr>
            <a:picLocks noChangeAspect="1"/>
          </p:cNvPicPr>
          <p:nvPr/>
        </p:nvPicPr>
        <p:blipFill>
          <a:blip r:embed="rId4"/>
          <a:stretch>
            <a:fillRect/>
          </a:stretch>
        </p:blipFill>
        <p:spPr>
          <a:xfrm>
            <a:off x="2658879" y="4347801"/>
            <a:ext cx="2946759" cy="1581475"/>
          </a:xfrm>
          <a:prstGeom prst="rect">
            <a:avLst/>
          </a:prstGeom>
        </p:spPr>
      </p:pic>
      <p:sp>
        <p:nvSpPr>
          <p:cNvPr id="8" name="TextBox 7">
            <a:extLst>
              <a:ext uri="{FF2B5EF4-FFF2-40B4-BE49-F238E27FC236}">
                <a16:creationId xmlns:a16="http://schemas.microsoft.com/office/drawing/2014/main" id="{DB884F5F-F762-4A0C-9D30-123C50D0D83B}"/>
              </a:ext>
            </a:extLst>
          </p:cNvPr>
          <p:cNvSpPr txBox="1"/>
          <p:nvPr/>
        </p:nvSpPr>
        <p:spPr>
          <a:xfrm>
            <a:off x="6116363" y="4005760"/>
            <a:ext cx="796952" cy="261610"/>
          </a:xfrm>
          <a:prstGeom prst="rect">
            <a:avLst/>
          </a:prstGeom>
          <a:noFill/>
        </p:spPr>
        <p:txBody>
          <a:bodyPr wrap="square" rtlCol="0">
            <a:spAutoFit/>
          </a:bodyPr>
          <a:lstStyle/>
          <a:p>
            <a:r>
              <a:rPr lang="en-US" sz="1100" i="1"/>
              <a:t>Control</a:t>
            </a:r>
          </a:p>
        </p:txBody>
      </p:sp>
      <p:pic>
        <p:nvPicPr>
          <p:cNvPr id="9" name="Picture 8">
            <a:extLst>
              <a:ext uri="{FF2B5EF4-FFF2-40B4-BE49-F238E27FC236}">
                <a16:creationId xmlns:a16="http://schemas.microsoft.com/office/drawing/2014/main" id="{54B9F4A9-A837-4ECA-9B2F-6415F9A66AF7}"/>
              </a:ext>
            </a:extLst>
          </p:cNvPr>
          <p:cNvPicPr>
            <a:picLocks noChangeAspect="1"/>
          </p:cNvPicPr>
          <p:nvPr/>
        </p:nvPicPr>
        <p:blipFill>
          <a:blip r:embed="rId5"/>
          <a:stretch>
            <a:fillRect/>
          </a:stretch>
        </p:blipFill>
        <p:spPr>
          <a:xfrm>
            <a:off x="6230131" y="4347801"/>
            <a:ext cx="2832991" cy="1963625"/>
          </a:xfrm>
          <a:prstGeom prst="rect">
            <a:avLst/>
          </a:prstGeom>
        </p:spPr>
      </p:pic>
    </p:spTree>
    <p:extLst>
      <p:ext uri="{BB962C8B-B14F-4D97-AF65-F5344CB8AC3E}">
        <p14:creationId xmlns:p14="http://schemas.microsoft.com/office/powerpoint/2010/main" val="7406629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F64D5-F9C7-4433-BBB1-EE0A068894DC}"/>
              </a:ext>
            </a:extLst>
          </p:cNvPr>
          <p:cNvSpPr>
            <a:spLocks noGrp="1"/>
          </p:cNvSpPr>
          <p:nvPr>
            <p:ph type="title"/>
          </p:nvPr>
        </p:nvSpPr>
        <p:spPr/>
        <p:txBody>
          <a:bodyPr/>
          <a:lstStyle/>
          <a:p>
            <a:r>
              <a:rPr lang="en-US" dirty="0"/>
              <a:t>Pitfalls in Metric Interpretation</a:t>
            </a:r>
          </a:p>
        </p:txBody>
      </p:sp>
      <p:sp>
        <p:nvSpPr>
          <p:cNvPr id="3" name="Content Placeholder 2">
            <a:extLst>
              <a:ext uri="{FF2B5EF4-FFF2-40B4-BE49-F238E27FC236}">
                <a16:creationId xmlns:a16="http://schemas.microsoft.com/office/drawing/2014/main" id="{5437F4F0-13D1-44E4-9BD0-80566CB2F554}"/>
              </a:ext>
            </a:extLst>
          </p:cNvPr>
          <p:cNvSpPr>
            <a:spLocks noGrp="1"/>
          </p:cNvSpPr>
          <p:nvPr>
            <p:ph idx="1"/>
          </p:nvPr>
        </p:nvSpPr>
        <p:spPr>
          <a:xfrm>
            <a:off x="616469" y="1303495"/>
            <a:ext cx="11227324" cy="5009382"/>
          </a:xfrm>
        </p:spPr>
        <p:txBody>
          <a:bodyPr>
            <a:normAutofit/>
          </a:bodyPr>
          <a:lstStyle/>
          <a:p>
            <a:pPr>
              <a:buFont typeface="Arial" panose="020B0604020202020204" pitchFamily="34" charset="0"/>
              <a:buChar char="•"/>
            </a:pPr>
            <a:r>
              <a:rPr lang="en-US" dirty="0"/>
              <a:t>The situations when the experiment was configured and run correctly, but we can still misinterpret the metrics and end up with a wrong conclusion</a:t>
            </a:r>
          </a:p>
          <a:p>
            <a:pPr>
              <a:buFont typeface="Arial" panose="020B0604020202020204" pitchFamily="34" charset="0"/>
              <a:buChar char="•"/>
            </a:pPr>
            <a:r>
              <a:rPr lang="en-US" dirty="0"/>
              <a:t>Attend our talk on Thursday 10am, session AT7, room 200C: “A Dirty Dozen: Twelve Common Metric Interpretation Pitfalls in Online Controlled Experiments” </a:t>
            </a:r>
          </a:p>
          <a:p>
            <a:pPr>
              <a:buFont typeface="Arial" panose="020B0604020202020204" pitchFamily="34" charset="0"/>
              <a:buChar char="•"/>
            </a:pPr>
            <a:r>
              <a:rPr lang="en-US" dirty="0"/>
              <a:t>Puzzling example: treatment made a 1-line </a:t>
            </a:r>
            <a:r>
              <a:rPr lang="en-US" dirty="0" err="1"/>
              <a:t>Javascript</a:t>
            </a:r>
            <a:r>
              <a:rPr lang="en-US" dirty="0"/>
              <a:t> change to open links on MSN homepage in a new tab. The experiment showed ~8% increase in MSN homepage load time. </a:t>
            </a:r>
          </a:p>
          <a:p>
            <a:pPr>
              <a:buFont typeface="Arial" panose="020B0604020202020204" pitchFamily="34" charset="0"/>
              <a:buChar char="•"/>
            </a:pPr>
            <a:r>
              <a:rPr lang="en-US" dirty="0"/>
              <a:t>The treatment has fewer repeated homepage loads which are usually faster than the first homepage load due to caching. The comparison between the treatment and control population for time to load is not fair &amp; no causal inference can be drawn.</a:t>
            </a:r>
          </a:p>
          <a:p>
            <a:pPr>
              <a:buFont typeface="Arial" panose="020B0604020202020204" pitchFamily="34" charset="0"/>
              <a:buChar char="•"/>
            </a:pPr>
            <a:r>
              <a:rPr lang="en-US" dirty="0"/>
              <a:t>Lessons: alert on metric-level SRMs, decompose the metrics</a:t>
            </a:r>
          </a:p>
          <a:p>
            <a:pPr>
              <a:buFont typeface="Arial" panose="020B0604020202020204" pitchFamily="34" charset="0"/>
              <a:buChar char="•"/>
            </a:pPr>
            <a:r>
              <a:rPr lang="en-US" dirty="0"/>
              <a:t>To learn more attend the talk or read the paper!</a:t>
            </a:r>
          </a:p>
        </p:txBody>
      </p:sp>
      <p:sp>
        <p:nvSpPr>
          <p:cNvPr id="4" name="Date Placeholder 3">
            <a:extLst>
              <a:ext uri="{FF2B5EF4-FFF2-40B4-BE49-F238E27FC236}">
                <a16:creationId xmlns:a16="http://schemas.microsoft.com/office/drawing/2014/main" id="{8A5F2879-515A-4A80-AA36-882D058822B0}"/>
              </a:ext>
            </a:extLst>
          </p:cNvPr>
          <p:cNvSpPr>
            <a:spLocks noGrp="1"/>
          </p:cNvSpPr>
          <p:nvPr>
            <p:ph type="dt" sz="half" idx="10"/>
          </p:nvPr>
        </p:nvSpPr>
        <p:spPr/>
        <p:txBody>
          <a:bodyPr/>
          <a:lstStyle/>
          <a:p>
            <a:endParaRPr lang="en-US" dirty="0"/>
          </a:p>
        </p:txBody>
      </p:sp>
      <p:sp>
        <p:nvSpPr>
          <p:cNvPr id="5" name="Slide Number Placeholder 4">
            <a:extLst>
              <a:ext uri="{FF2B5EF4-FFF2-40B4-BE49-F238E27FC236}">
                <a16:creationId xmlns:a16="http://schemas.microsoft.com/office/drawing/2014/main" id="{F05FED5D-0FD8-4F7F-B63D-48287171D4DE}"/>
              </a:ext>
            </a:extLst>
          </p:cNvPr>
          <p:cNvSpPr>
            <a:spLocks noGrp="1"/>
          </p:cNvSpPr>
          <p:nvPr>
            <p:ph type="sldNum" sz="quarter" idx="12"/>
          </p:nvPr>
        </p:nvSpPr>
        <p:spPr/>
        <p:txBody>
          <a:bodyPr/>
          <a:lstStyle/>
          <a:p>
            <a:fld id="{629637A9-119A-49DA-BD12-AAC58B377D80}" type="slidenum">
              <a:rPr lang="en-US" smtClean="0"/>
              <a:pPr/>
              <a:t>17</a:t>
            </a:fld>
            <a:endParaRPr lang="en-US" dirty="0"/>
          </a:p>
        </p:txBody>
      </p:sp>
    </p:spTree>
    <p:extLst>
      <p:ext uri="{BB962C8B-B14F-4D97-AF65-F5344CB8AC3E}">
        <p14:creationId xmlns:p14="http://schemas.microsoft.com/office/powerpoint/2010/main" val="580192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9C3A9-B06E-46F9-BDD2-0AAAE07DFE24}"/>
              </a:ext>
            </a:extLst>
          </p:cNvPr>
          <p:cNvSpPr>
            <a:spLocks noGrp="1"/>
          </p:cNvSpPr>
          <p:nvPr>
            <p:ph type="title"/>
          </p:nvPr>
        </p:nvSpPr>
        <p:spPr/>
        <p:txBody>
          <a:bodyPr/>
          <a:lstStyle/>
          <a:p>
            <a:r>
              <a:rPr lang="en-US" dirty="0"/>
              <a:t>Importance of right metrics</a:t>
            </a:r>
          </a:p>
        </p:txBody>
      </p:sp>
      <p:sp>
        <p:nvSpPr>
          <p:cNvPr id="3" name="Content Placeholder 2">
            <a:extLst>
              <a:ext uri="{FF2B5EF4-FFF2-40B4-BE49-F238E27FC236}">
                <a16:creationId xmlns:a16="http://schemas.microsoft.com/office/drawing/2014/main" id="{A56DECC0-9D0D-45FF-886D-7C9E8B3DE8F2}"/>
              </a:ext>
            </a:extLst>
          </p:cNvPr>
          <p:cNvSpPr>
            <a:spLocks noGrp="1"/>
          </p:cNvSpPr>
          <p:nvPr>
            <p:ph idx="1"/>
          </p:nvPr>
        </p:nvSpPr>
        <p:spPr>
          <a:xfrm>
            <a:off x="622169" y="1321080"/>
            <a:ext cx="8038355" cy="819911"/>
          </a:xfrm>
        </p:spPr>
        <p:txBody>
          <a:bodyPr>
            <a:noAutofit/>
          </a:bodyPr>
          <a:lstStyle/>
          <a:p>
            <a:pPr marL="0" indent="0">
              <a:buNone/>
            </a:pPr>
            <a:r>
              <a:rPr lang="en-US" sz="1600" dirty="0"/>
              <a:t>In 1902, the French quarter in Hanoi was overrun with rats.  A "</a:t>
            </a:r>
            <a:r>
              <a:rPr lang="en-US" sz="1600" dirty="0" err="1"/>
              <a:t>deratisation</a:t>
            </a:r>
            <a:r>
              <a:rPr lang="en-US" sz="1600" dirty="0"/>
              <a:t>" scheme paid citizens for each rat they captured (the proof requested for payment was rat’s tail). </a:t>
            </a:r>
          </a:p>
        </p:txBody>
      </p:sp>
      <p:sp>
        <p:nvSpPr>
          <p:cNvPr id="5" name="Slide Number Placeholder 4">
            <a:extLst>
              <a:ext uri="{FF2B5EF4-FFF2-40B4-BE49-F238E27FC236}">
                <a16:creationId xmlns:a16="http://schemas.microsoft.com/office/drawing/2014/main" id="{1161F72F-2972-4A79-B69B-C4EBF86F0308}"/>
              </a:ext>
            </a:extLst>
          </p:cNvPr>
          <p:cNvSpPr>
            <a:spLocks noGrp="1"/>
          </p:cNvSpPr>
          <p:nvPr>
            <p:ph type="sldNum" sz="quarter" idx="12"/>
          </p:nvPr>
        </p:nvSpPr>
        <p:spPr/>
        <p:txBody>
          <a:bodyPr/>
          <a:lstStyle/>
          <a:p>
            <a:fld id="{629637A9-119A-49DA-BD12-AAC58B377D80}" type="slidenum">
              <a:rPr lang="en-US" smtClean="0"/>
              <a:pPr/>
              <a:t>2</a:t>
            </a:fld>
            <a:endParaRPr lang="en-US" dirty="0"/>
          </a:p>
        </p:txBody>
      </p:sp>
      <p:pic>
        <p:nvPicPr>
          <p:cNvPr id="7" name="Picture 6" descr="A close up of a logo&#10;&#10;Description generated with very high confidence">
            <a:extLst>
              <a:ext uri="{FF2B5EF4-FFF2-40B4-BE49-F238E27FC236}">
                <a16:creationId xmlns:a16="http://schemas.microsoft.com/office/drawing/2014/main" id="{7DFC1F48-189A-408D-8D44-544DCB3674FF}"/>
              </a:ext>
            </a:extLst>
          </p:cNvPr>
          <p:cNvPicPr>
            <a:picLocks noChangeAspect="1"/>
          </p:cNvPicPr>
          <p:nvPr/>
        </p:nvPicPr>
        <p:blipFill>
          <a:blip r:embed="rId4"/>
          <a:stretch>
            <a:fillRect/>
          </a:stretch>
        </p:blipFill>
        <p:spPr>
          <a:xfrm rot="16200000">
            <a:off x="655934" y="3241261"/>
            <a:ext cx="231861" cy="228600"/>
          </a:xfrm>
          <a:prstGeom prst="rect">
            <a:avLst/>
          </a:prstGeom>
        </p:spPr>
      </p:pic>
      <p:pic>
        <p:nvPicPr>
          <p:cNvPr id="10" name="Picture 9" descr="A close up of a logo&#10;&#10;Description generated with very high confidence">
            <a:extLst>
              <a:ext uri="{FF2B5EF4-FFF2-40B4-BE49-F238E27FC236}">
                <a16:creationId xmlns:a16="http://schemas.microsoft.com/office/drawing/2014/main" id="{4CC3C37F-9FEA-437E-A349-3942071D8036}"/>
              </a:ext>
            </a:extLst>
          </p:cNvPr>
          <p:cNvPicPr>
            <a:picLocks noChangeAspect="1"/>
          </p:cNvPicPr>
          <p:nvPr/>
        </p:nvPicPr>
        <p:blipFill>
          <a:blip r:embed="rId4"/>
          <a:stretch>
            <a:fillRect/>
          </a:stretch>
        </p:blipFill>
        <p:spPr>
          <a:xfrm rot="16200000">
            <a:off x="2727369" y="3107090"/>
            <a:ext cx="455937" cy="457200"/>
          </a:xfrm>
          <a:prstGeom prst="rect">
            <a:avLst/>
          </a:prstGeom>
        </p:spPr>
      </p:pic>
      <p:pic>
        <p:nvPicPr>
          <p:cNvPr id="11" name="Picture 10" descr="A close up of a logo&#10;&#10;Description generated with very high confidence">
            <a:extLst>
              <a:ext uri="{FF2B5EF4-FFF2-40B4-BE49-F238E27FC236}">
                <a16:creationId xmlns:a16="http://schemas.microsoft.com/office/drawing/2014/main" id="{8282757F-8B7D-44BA-87A0-AD886FAB8906}"/>
              </a:ext>
            </a:extLst>
          </p:cNvPr>
          <p:cNvPicPr>
            <a:picLocks noChangeAspect="1"/>
          </p:cNvPicPr>
          <p:nvPr/>
        </p:nvPicPr>
        <p:blipFill>
          <a:blip r:embed="rId4"/>
          <a:stretch>
            <a:fillRect/>
          </a:stretch>
        </p:blipFill>
        <p:spPr>
          <a:xfrm rot="16200000">
            <a:off x="7163075" y="2366840"/>
            <a:ext cx="1854884" cy="1828800"/>
          </a:xfrm>
          <a:prstGeom prst="rect">
            <a:avLst/>
          </a:prstGeom>
        </p:spPr>
      </p:pic>
      <p:grpSp>
        <p:nvGrpSpPr>
          <p:cNvPr id="15" name="Group 14">
            <a:extLst>
              <a:ext uri="{FF2B5EF4-FFF2-40B4-BE49-F238E27FC236}">
                <a16:creationId xmlns:a16="http://schemas.microsoft.com/office/drawing/2014/main" id="{3A10DC57-398A-4240-B1AA-46FBEF398D6B}"/>
              </a:ext>
            </a:extLst>
          </p:cNvPr>
          <p:cNvGrpSpPr/>
          <p:nvPr/>
        </p:nvGrpSpPr>
        <p:grpSpPr>
          <a:xfrm>
            <a:off x="687292" y="3394459"/>
            <a:ext cx="1128681" cy="786308"/>
            <a:chOff x="2585575" y="3420631"/>
            <a:chExt cx="901542" cy="786308"/>
          </a:xfrm>
        </p:grpSpPr>
        <p:grpSp>
          <p:nvGrpSpPr>
            <p:cNvPr id="13" name="Group 12">
              <a:extLst>
                <a:ext uri="{FF2B5EF4-FFF2-40B4-BE49-F238E27FC236}">
                  <a16:creationId xmlns:a16="http://schemas.microsoft.com/office/drawing/2014/main" id="{FC759E9C-4BCC-4F46-BB37-5122D8FC8D8F}"/>
                </a:ext>
              </a:extLst>
            </p:cNvPr>
            <p:cNvGrpSpPr/>
            <p:nvPr/>
          </p:nvGrpSpPr>
          <p:grpSpPr>
            <a:xfrm>
              <a:off x="2585575" y="3703201"/>
              <a:ext cx="901542" cy="503738"/>
              <a:chOff x="2585574" y="3420631"/>
              <a:chExt cx="1229681" cy="503738"/>
            </a:xfrm>
          </p:grpSpPr>
          <p:sp>
            <p:nvSpPr>
              <p:cNvPr id="8" name="TextBox 7">
                <a:extLst>
                  <a:ext uri="{FF2B5EF4-FFF2-40B4-BE49-F238E27FC236}">
                    <a16:creationId xmlns:a16="http://schemas.microsoft.com/office/drawing/2014/main" id="{66105B65-F4D5-4111-819F-64196880408A}"/>
                  </a:ext>
                </a:extLst>
              </p:cNvPr>
              <p:cNvSpPr txBox="1"/>
              <p:nvPr/>
            </p:nvSpPr>
            <p:spPr>
              <a:xfrm>
                <a:off x="2585574" y="3420631"/>
                <a:ext cx="1229681" cy="276999"/>
              </a:xfrm>
              <a:prstGeom prst="rect">
                <a:avLst/>
              </a:prstGeom>
              <a:noFill/>
            </p:spPr>
            <p:txBody>
              <a:bodyPr wrap="square" rtlCol="0">
                <a:spAutoFit/>
              </a:bodyPr>
              <a:lstStyle/>
              <a:p>
                <a:r>
                  <a:rPr lang="en-US" sz="1200" dirty="0"/>
                  <a:t>April, 1902</a:t>
                </a:r>
              </a:p>
            </p:txBody>
          </p:sp>
          <p:sp>
            <p:nvSpPr>
              <p:cNvPr id="12" name="TextBox 11">
                <a:extLst>
                  <a:ext uri="{FF2B5EF4-FFF2-40B4-BE49-F238E27FC236}">
                    <a16:creationId xmlns:a16="http://schemas.microsoft.com/office/drawing/2014/main" id="{4AE130B8-2172-43B0-BF63-E307CB19722D}"/>
                  </a:ext>
                </a:extLst>
              </p:cNvPr>
              <p:cNvSpPr txBox="1"/>
              <p:nvPr/>
            </p:nvSpPr>
            <p:spPr>
              <a:xfrm>
                <a:off x="2585574" y="3647370"/>
                <a:ext cx="1229680" cy="276999"/>
              </a:xfrm>
              <a:prstGeom prst="rect">
                <a:avLst/>
              </a:prstGeom>
              <a:noFill/>
            </p:spPr>
            <p:txBody>
              <a:bodyPr wrap="square" rtlCol="0">
                <a:spAutoFit/>
              </a:bodyPr>
              <a:lstStyle/>
              <a:p>
                <a:r>
                  <a:rPr lang="en-US" sz="1200" dirty="0"/>
                  <a:t>Week 1 </a:t>
                </a:r>
              </a:p>
            </p:txBody>
          </p:sp>
        </p:grpSp>
        <p:sp>
          <p:nvSpPr>
            <p:cNvPr id="14" name="TextBox 13">
              <a:extLst>
                <a:ext uri="{FF2B5EF4-FFF2-40B4-BE49-F238E27FC236}">
                  <a16:creationId xmlns:a16="http://schemas.microsoft.com/office/drawing/2014/main" id="{19AAEDBB-D41E-4BEE-8D48-A2F54B54B62A}"/>
                </a:ext>
              </a:extLst>
            </p:cNvPr>
            <p:cNvSpPr txBox="1"/>
            <p:nvPr/>
          </p:nvSpPr>
          <p:spPr>
            <a:xfrm>
              <a:off x="2585575" y="3420631"/>
              <a:ext cx="901542" cy="584775"/>
            </a:xfrm>
            <a:prstGeom prst="rect">
              <a:avLst/>
            </a:prstGeom>
            <a:noFill/>
          </p:spPr>
          <p:txBody>
            <a:bodyPr wrap="square" rtlCol="0">
              <a:spAutoFit/>
            </a:bodyPr>
            <a:lstStyle/>
            <a:p>
              <a:r>
                <a:rPr lang="en-US" sz="1600" dirty="0"/>
                <a:t>1,000/day</a:t>
              </a:r>
            </a:p>
          </p:txBody>
        </p:sp>
      </p:grpSp>
      <p:grpSp>
        <p:nvGrpSpPr>
          <p:cNvPr id="16" name="Group 15">
            <a:extLst>
              <a:ext uri="{FF2B5EF4-FFF2-40B4-BE49-F238E27FC236}">
                <a16:creationId xmlns:a16="http://schemas.microsoft.com/office/drawing/2014/main" id="{FC199B31-861D-4558-AF86-F615FB7C4025}"/>
              </a:ext>
            </a:extLst>
          </p:cNvPr>
          <p:cNvGrpSpPr/>
          <p:nvPr/>
        </p:nvGrpSpPr>
        <p:grpSpPr>
          <a:xfrm>
            <a:off x="2920635" y="3417147"/>
            <a:ext cx="1036746" cy="786308"/>
            <a:chOff x="2585575" y="3420631"/>
            <a:chExt cx="901542" cy="786308"/>
          </a:xfrm>
        </p:grpSpPr>
        <p:grpSp>
          <p:nvGrpSpPr>
            <p:cNvPr id="17" name="Group 16">
              <a:extLst>
                <a:ext uri="{FF2B5EF4-FFF2-40B4-BE49-F238E27FC236}">
                  <a16:creationId xmlns:a16="http://schemas.microsoft.com/office/drawing/2014/main" id="{0352B074-2978-4BA3-8624-1AF01CBB8188}"/>
                </a:ext>
              </a:extLst>
            </p:cNvPr>
            <p:cNvGrpSpPr/>
            <p:nvPr/>
          </p:nvGrpSpPr>
          <p:grpSpPr>
            <a:xfrm>
              <a:off x="2585575" y="3703201"/>
              <a:ext cx="901542" cy="503738"/>
              <a:chOff x="2585574" y="3420631"/>
              <a:chExt cx="1229681" cy="503738"/>
            </a:xfrm>
          </p:grpSpPr>
          <p:sp>
            <p:nvSpPr>
              <p:cNvPr id="19" name="TextBox 18">
                <a:extLst>
                  <a:ext uri="{FF2B5EF4-FFF2-40B4-BE49-F238E27FC236}">
                    <a16:creationId xmlns:a16="http://schemas.microsoft.com/office/drawing/2014/main" id="{301800F9-C442-440C-99AC-A99076184EE1}"/>
                  </a:ext>
                </a:extLst>
              </p:cNvPr>
              <p:cNvSpPr txBox="1"/>
              <p:nvPr/>
            </p:nvSpPr>
            <p:spPr>
              <a:xfrm>
                <a:off x="2585574" y="3420631"/>
                <a:ext cx="1229681" cy="276999"/>
              </a:xfrm>
              <a:prstGeom prst="rect">
                <a:avLst/>
              </a:prstGeom>
              <a:noFill/>
            </p:spPr>
            <p:txBody>
              <a:bodyPr wrap="square" rtlCol="0">
                <a:spAutoFit/>
              </a:bodyPr>
              <a:lstStyle/>
              <a:p>
                <a:r>
                  <a:rPr lang="en-US" sz="1200" dirty="0"/>
                  <a:t>April, 1902</a:t>
                </a:r>
              </a:p>
            </p:txBody>
          </p:sp>
          <p:sp>
            <p:nvSpPr>
              <p:cNvPr id="20" name="TextBox 19">
                <a:extLst>
                  <a:ext uri="{FF2B5EF4-FFF2-40B4-BE49-F238E27FC236}">
                    <a16:creationId xmlns:a16="http://schemas.microsoft.com/office/drawing/2014/main" id="{BF72F8F8-8FE6-4FCE-BFE3-199A9FAE40E2}"/>
                  </a:ext>
                </a:extLst>
              </p:cNvPr>
              <p:cNvSpPr txBox="1"/>
              <p:nvPr/>
            </p:nvSpPr>
            <p:spPr>
              <a:xfrm>
                <a:off x="2585574" y="3647370"/>
                <a:ext cx="1229680" cy="276999"/>
              </a:xfrm>
              <a:prstGeom prst="rect">
                <a:avLst/>
              </a:prstGeom>
              <a:noFill/>
            </p:spPr>
            <p:txBody>
              <a:bodyPr wrap="square" rtlCol="0">
                <a:spAutoFit/>
              </a:bodyPr>
              <a:lstStyle/>
              <a:p>
                <a:r>
                  <a:rPr lang="en-US" sz="1200" dirty="0"/>
                  <a:t>Week 2 </a:t>
                </a:r>
              </a:p>
            </p:txBody>
          </p:sp>
        </p:grpSp>
        <p:sp>
          <p:nvSpPr>
            <p:cNvPr id="18" name="TextBox 17">
              <a:extLst>
                <a:ext uri="{FF2B5EF4-FFF2-40B4-BE49-F238E27FC236}">
                  <a16:creationId xmlns:a16="http://schemas.microsoft.com/office/drawing/2014/main" id="{CEA09746-FDAB-434F-844D-4D40F789BDB7}"/>
                </a:ext>
              </a:extLst>
            </p:cNvPr>
            <p:cNvSpPr txBox="1"/>
            <p:nvPr/>
          </p:nvSpPr>
          <p:spPr>
            <a:xfrm>
              <a:off x="2585575" y="3420631"/>
              <a:ext cx="901542" cy="584775"/>
            </a:xfrm>
            <a:prstGeom prst="rect">
              <a:avLst/>
            </a:prstGeom>
            <a:noFill/>
          </p:spPr>
          <p:txBody>
            <a:bodyPr wrap="square" rtlCol="0">
              <a:spAutoFit/>
            </a:bodyPr>
            <a:lstStyle/>
            <a:p>
              <a:r>
                <a:rPr lang="en-US" sz="1600" dirty="0"/>
                <a:t>4,000/day</a:t>
              </a:r>
            </a:p>
          </p:txBody>
        </p:sp>
      </p:grpSp>
      <p:grpSp>
        <p:nvGrpSpPr>
          <p:cNvPr id="21" name="Group 20">
            <a:extLst>
              <a:ext uri="{FF2B5EF4-FFF2-40B4-BE49-F238E27FC236}">
                <a16:creationId xmlns:a16="http://schemas.microsoft.com/office/drawing/2014/main" id="{40D050F4-1A43-4B82-BE18-A057249561C3}"/>
              </a:ext>
            </a:extLst>
          </p:cNvPr>
          <p:cNvGrpSpPr/>
          <p:nvPr/>
        </p:nvGrpSpPr>
        <p:grpSpPr>
          <a:xfrm>
            <a:off x="8210169" y="3608768"/>
            <a:ext cx="1165614" cy="786308"/>
            <a:chOff x="2585575" y="3420631"/>
            <a:chExt cx="901542" cy="786308"/>
          </a:xfrm>
        </p:grpSpPr>
        <p:grpSp>
          <p:nvGrpSpPr>
            <p:cNvPr id="22" name="Group 21">
              <a:extLst>
                <a:ext uri="{FF2B5EF4-FFF2-40B4-BE49-F238E27FC236}">
                  <a16:creationId xmlns:a16="http://schemas.microsoft.com/office/drawing/2014/main" id="{65D2F081-1D74-4359-919D-CF73D376EF6B}"/>
                </a:ext>
              </a:extLst>
            </p:cNvPr>
            <p:cNvGrpSpPr/>
            <p:nvPr/>
          </p:nvGrpSpPr>
          <p:grpSpPr>
            <a:xfrm>
              <a:off x="2585575" y="3703201"/>
              <a:ext cx="901542" cy="503738"/>
              <a:chOff x="2585574" y="3420631"/>
              <a:chExt cx="1229681" cy="503738"/>
            </a:xfrm>
          </p:grpSpPr>
          <p:sp>
            <p:nvSpPr>
              <p:cNvPr id="24" name="TextBox 23">
                <a:extLst>
                  <a:ext uri="{FF2B5EF4-FFF2-40B4-BE49-F238E27FC236}">
                    <a16:creationId xmlns:a16="http://schemas.microsoft.com/office/drawing/2014/main" id="{026E985D-DB90-4BD3-BBEF-A9F4C11D5C67}"/>
                  </a:ext>
                </a:extLst>
              </p:cNvPr>
              <p:cNvSpPr txBox="1"/>
              <p:nvPr/>
            </p:nvSpPr>
            <p:spPr>
              <a:xfrm>
                <a:off x="2585574" y="3420631"/>
                <a:ext cx="1229681" cy="276999"/>
              </a:xfrm>
              <a:prstGeom prst="rect">
                <a:avLst/>
              </a:prstGeom>
              <a:noFill/>
            </p:spPr>
            <p:txBody>
              <a:bodyPr wrap="square" rtlCol="0">
                <a:spAutoFit/>
              </a:bodyPr>
              <a:lstStyle/>
              <a:p>
                <a:r>
                  <a:rPr lang="en-US" sz="1200" dirty="0"/>
                  <a:t>July, 1902</a:t>
                </a:r>
              </a:p>
            </p:txBody>
          </p:sp>
          <p:sp>
            <p:nvSpPr>
              <p:cNvPr id="25" name="TextBox 24">
                <a:extLst>
                  <a:ext uri="{FF2B5EF4-FFF2-40B4-BE49-F238E27FC236}">
                    <a16:creationId xmlns:a16="http://schemas.microsoft.com/office/drawing/2014/main" id="{268FB184-16AF-4133-AFA9-DC717E8BF32A}"/>
                  </a:ext>
                </a:extLst>
              </p:cNvPr>
              <p:cNvSpPr txBox="1"/>
              <p:nvPr/>
            </p:nvSpPr>
            <p:spPr>
              <a:xfrm>
                <a:off x="2585574" y="3647370"/>
                <a:ext cx="1229680" cy="276999"/>
              </a:xfrm>
              <a:prstGeom prst="rect">
                <a:avLst/>
              </a:prstGeom>
              <a:noFill/>
            </p:spPr>
            <p:txBody>
              <a:bodyPr wrap="square" rtlCol="0">
                <a:spAutoFit/>
              </a:bodyPr>
              <a:lstStyle/>
              <a:p>
                <a:r>
                  <a:rPr lang="en-US" sz="1200" dirty="0"/>
                  <a:t> </a:t>
                </a:r>
              </a:p>
            </p:txBody>
          </p:sp>
        </p:grpSp>
        <p:sp>
          <p:nvSpPr>
            <p:cNvPr id="23" name="TextBox 22">
              <a:extLst>
                <a:ext uri="{FF2B5EF4-FFF2-40B4-BE49-F238E27FC236}">
                  <a16:creationId xmlns:a16="http://schemas.microsoft.com/office/drawing/2014/main" id="{D447AD65-E875-43C9-932E-23C78272CA86}"/>
                </a:ext>
              </a:extLst>
            </p:cNvPr>
            <p:cNvSpPr txBox="1"/>
            <p:nvPr/>
          </p:nvSpPr>
          <p:spPr>
            <a:xfrm>
              <a:off x="2585575" y="3420631"/>
              <a:ext cx="901542" cy="584775"/>
            </a:xfrm>
            <a:prstGeom prst="rect">
              <a:avLst/>
            </a:prstGeom>
            <a:noFill/>
          </p:spPr>
          <p:txBody>
            <a:bodyPr wrap="square" rtlCol="0">
              <a:spAutoFit/>
            </a:bodyPr>
            <a:lstStyle/>
            <a:p>
              <a:r>
                <a:rPr lang="en-US" sz="1600" dirty="0"/>
                <a:t>20,000/day</a:t>
              </a:r>
            </a:p>
          </p:txBody>
        </p:sp>
      </p:grpSp>
      <p:sp>
        <p:nvSpPr>
          <p:cNvPr id="29" name="Arrow: Right 28">
            <a:extLst>
              <a:ext uri="{FF2B5EF4-FFF2-40B4-BE49-F238E27FC236}">
                <a16:creationId xmlns:a16="http://schemas.microsoft.com/office/drawing/2014/main" id="{3B332530-9F46-4DAE-A72C-5C090D8ED216}"/>
              </a:ext>
            </a:extLst>
          </p:cNvPr>
          <p:cNvSpPr/>
          <p:nvPr/>
        </p:nvSpPr>
        <p:spPr>
          <a:xfrm>
            <a:off x="1822688" y="2613684"/>
            <a:ext cx="704193" cy="13138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640C7360-A543-47D9-A271-6541F1B7DAA7}"/>
              </a:ext>
            </a:extLst>
          </p:cNvPr>
          <p:cNvSpPr/>
          <p:nvPr/>
        </p:nvSpPr>
        <p:spPr>
          <a:xfrm>
            <a:off x="4330515" y="2613684"/>
            <a:ext cx="704193" cy="13138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20FC47D5-785F-421D-8388-D51961AB2A5B}"/>
              </a:ext>
            </a:extLst>
          </p:cNvPr>
          <p:cNvSpPr/>
          <p:nvPr/>
        </p:nvSpPr>
        <p:spPr>
          <a:xfrm>
            <a:off x="6270342" y="2616217"/>
            <a:ext cx="704193" cy="131384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E1042375-7FA2-4B77-843E-67F7429FDFD2}"/>
              </a:ext>
            </a:extLst>
          </p:cNvPr>
          <p:cNvSpPr/>
          <p:nvPr/>
        </p:nvSpPr>
        <p:spPr>
          <a:xfrm>
            <a:off x="5402946" y="3238615"/>
            <a:ext cx="45720" cy="457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C9E240BA-E1C2-4A51-A986-E56207A71C89}"/>
              </a:ext>
            </a:extLst>
          </p:cNvPr>
          <p:cNvSpPr/>
          <p:nvPr/>
        </p:nvSpPr>
        <p:spPr>
          <a:xfrm>
            <a:off x="5649187" y="3247748"/>
            <a:ext cx="45720" cy="457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5DB4C811-FF9B-473E-8D3E-B23BDA9EC13F}"/>
              </a:ext>
            </a:extLst>
          </p:cNvPr>
          <p:cNvSpPr/>
          <p:nvPr/>
        </p:nvSpPr>
        <p:spPr>
          <a:xfrm>
            <a:off x="5894763" y="3244418"/>
            <a:ext cx="45720" cy="4572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E40815D2-45CE-43E1-9BE1-242885FBEBF0}"/>
              </a:ext>
            </a:extLst>
          </p:cNvPr>
          <p:cNvSpPr/>
          <p:nvPr/>
        </p:nvSpPr>
        <p:spPr>
          <a:xfrm>
            <a:off x="618396" y="4490822"/>
            <a:ext cx="7786106" cy="338554"/>
          </a:xfrm>
          <a:prstGeom prst="rect">
            <a:avLst/>
          </a:prstGeom>
        </p:spPr>
        <p:txBody>
          <a:bodyPr wrap="square">
            <a:spAutoFit/>
          </a:bodyPr>
          <a:lstStyle/>
          <a:p>
            <a:r>
              <a:rPr lang="en-US" sz="1600" dirty="0">
                <a:solidFill>
                  <a:srgbClr val="FF0000"/>
                </a:solidFill>
              </a:rPr>
              <a:t>But they barely made a dent in the problem!</a:t>
            </a:r>
          </a:p>
        </p:txBody>
      </p:sp>
      <p:sp>
        <p:nvSpPr>
          <p:cNvPr id="36" name="Rectangle 35">
            <a:extLst>
              <a:ext uri="{FF2B5EF4-FFF2-40B4-BE49-F238E27FC236}">
                <a16:creationId xmlns:a16="http://schemas.microsoft.com/office/drawing/2014/main" id="{D848E9D3-2D30-45D7-919F-390C01028EF2}"/>
              </a:ext>
            </a:extLst>
          </p:cNvPr>
          <p:cNvSpPr/>
          <p:nvPr/>
        </p:nvSpPr>
        <p:spPr>
          <a:xfrm>
            <a:off x="618396" y="5064695"/>
            <a:ext cx="7209134" cy="923330"/>
          </a:xfrm>
          <a:prstGeom prst="rect">
            <a:avLst/>
          </a:prstGeom>
        </p:spPr>
        <p:txBody>
          <a:bodyPr wrap="square">
            <a:spAutoFit/>
          </a:bodyPr>
          <a:lstStyle/>
          <a:p>
            <a:r>
              <a:rPr lang="en-US" dirty="0">
                <a:solidFill>
                  <a:schemeClr val="tx1">
                    <a:lumMod val="75000"/>
                    <a:lumOff val="25000"/>
                  </a:schemeClr>
                </a:solidFill>
              </a:rPr>
              <a:t>Investigation revealed two phenomena: </a:t>
            </a:r>
          </a:p>
          <a:p>
            <a:pPr marL="800100" lvl="1" indent="-342900">
              <a:buFont typeface="+mj-lt"/>
              <a:buAutoNum type="arabicPeriod"/>
            </a:pPr>
            <a:r>
              <a:rPr lang="en-US" dirty="0">
                <a:solidFill>
                  <a:schemeClr val="tx1">
                    <a:lumMod val="75000"/>
                    <a:lumOff val="25000"/>
                  </a:schemeClr>
                </a:solidFill>
              </a:rPr>
              <a:t>Tailless rats started appearing</a:t>
            </a:r>
          </a:p>
          <a:p>
            <a:pPr marL="800100" lvl="1" indent="-342900">
              <a:buFont typeface="+mj-lt"/>
              <a:buAutoNum type="arabicPeriod"/>
            </a:pPr>
            <a:r>
              <a:rPr lang="en-US" dirty="0">
                <a:solidFill>
                  <a:schemeClr val="tx1">
                    <a:lumMod val="75000"/>
                    <a:lumOff val="25000"/>
                  </a:schemeClr>
                </a:solidFill>
              </a:rPr>
              <a:t>A thriving rat farming industry emerged in the city</a:t>
            </a:r>
          </a:p>
        </p:txBody>
      </p:sp>
      <p:sp>
        <p:nvSpPr>
          <p:cNvPr id="6" name="TextBox 5">
            <a:extLst>
              <a:ext uri="{FF2B5EF4-FFF2-40B4-BE49-F238E27FC236}">
                <a16:creationId xmlns:a16="http://schemas.microsoft.com/office/drawing/2014/main" id="{0656C056-8A12-4C93-BA16-9B0FA4AED5BC}"/>
              </a:ext>
            </a:extLst>
          </p:cNvPr>
          <p:cNvSpPr txBox="1"/>
          <p:nvPr/>
        </p:nvSpPr>
        <p:spPr>
          <a:xfrm>
            <a:off x="618396" y="2235902"/>
            <a:ext cx="1908485" cy="369332"/>
          </a:xfrm>
          <a:prstGeom prst="rect">
            <a:avLst/>
          </a:prstGeom>
          <a:noFill/>
        </p:spPr>
        <p:txBody>
          <a:bodyPr wrap="square" rtlCol="0">
            <a:spAutoFit/>
          </a:bodyPr>
          <a:lstStyle/>
          <a:p>
            <a:r>
              <a:rPr lang="en-US" dirty="0">
                <a:solidFill>
                  <a:schemeClr val="accent2">
                    <a:lumMod val="75000"/>
                  </a:schemeClr>
                </a:solidFill>
              </a:rPr>
              <a:t>Rats Killed per day</a:t>
            </a:r>
          </a:p>
        </p:txBody>
      </p:sp>
      <p:cxnSp>
        <p:nvCxnSpPr>
          <p:cNvPr id="26" name="Straight Connector 25">
            <a:extLst>
              <a:ext uri="{FF2B5EF4-FFF2-40B4-BE49-F238E27FC236}">
                <a16:creationId xmlns:a16="http://schemas.microsoft.com/office/drawing/2014/main" id="{78258DF4-3DE9-4A4D-B088-08F8AB06E785}"/>
              </a:ext>
            </a:extLst>
          </p:cNvPr>
          <p:cNvCxnSpPr/>
          <p:nvPr/>
        </p:nvCxnSpPr>
        <p:spPr>
          <a:xfrm flipV="1">
            <a:off x="695739" y="2486418"/>
            <a:ext cx="6871707" cy="74716"/>
          </a:xfrm>
          <a:prstGeom prst="line">
            <a:avLst/>
          </a:prstGeom>
        </p:spPr>
        <p:style>
          <a:lnRef idx="1">
            <a:schemeClr val="accent1"/>
          </a:lnRef>
          <a:fillRef idx="0">
            <a:schemeClr val="accent1"/>
          </a:fillRef>
          <a:effectRef idx="0">
            <a:schemeClr val="accent1"/>
          </a:effectRef>
          <a:fontRef idx="minor">
            <a:schemeClr val="tx1"/>
          </a:fontRef>
        </p:style>
      </p:cxnSp>
      <p:sp>
        <p:nvSpPr>
          <p:cNvPr id="39" name="Rectangle 38"/>
          <p:cNvSpPr/>
          <p:nvPr/>
        </p:nvSpPr>
        <p:spPr>
          <a:xfrm>
            <a:off x="8278586" y="5773486"/>
            <a:ext cx="3913414" cy="553998"/>
          </a:xfrm>
          <a:prstGeom prst="rect">
            <a:avLst/>
          </a:prstGeom>
        </p:spPr>
        <p:txBody>
          <a:bodyPr wrap="square">
            <a:spAutoFit/>
          </a:bodyPr>
          <a:lstStyle/>
          <a:p>
            <a:r>
              <a:rPr lang="en-US" sz="1000" dirty="0">
                <a:hlinkClick r:id="rId5"/>
              </a:rPr>
              <a:t>https://community.redhat.com/blog/2014/07/when-metrics-go-wrong/</a:t>
            </a:r>
            <a:r>
              <a:rPr lang="en-US" sz="1000" dirty="0"/>
              <a:t> </a:t>
            </a:r>
          </a:p>
          <a:p>
            <a:r>
              <a:rPr lang="en-US" sz="1000" dirty="0">
                <a:hlinkClick r:id="rId6"/>
              </a:rPr>
              <a:t>http://www.freakonomics.com/media/vannrathunt.pdf</a:t>
            </a:r>
            <a:endParaRPr lang="en-US" sz="1000" dirty="0"/>
          </a:p>
          <a:p>
            <a:r>
              <a:rPr lang="en-US" sz="1000" dirty="0">
                <a:hlinkClick r:id="rId7"/>
              </a:rPr>
              <a:t>https://en.wikipedia.org/wiki/Cobra_effect</a:t>
            </a:r>
            <a:r>
              <a:rPr lang="en-US" sz="1000" dirty="0"/>
              <a:t> </a:t>
            </a:r>
          </a:p>
        </p:txBody>
      </p:sp>
    </p:spTree>
    <p:custDataLst>
      <p:tags r:id="rId1"/>
    </p:custDataLst>
    <p:extLst>
      <p:ext uri="{BB962C8B-B14F-4D97-AF65-F5344CB8AC3E}">
        <p14:creationId xmlns:p14="http://schemas.microsoft.com/office/powerpoint/2010/main" val="181010952"/>
      </p:ext>
    </p:extLst>
  </p:cSld>
  <p:clrMapOvr>
    <a:masterClrMapping/>
  </p:clrMapOvr>
  <mc:AlternateContent xmlns:mc="http://schemas.openxmlformats.org/markup-compatibility/2006">
    <mc:Choice xmlns:p14="http://schemas.microsoft.com/office/powerpoint/2010/main" Requires="p14">
      <p:transition spd="slow" p14:dur="2000" advTm="152596"/>
    </mc:Choice>
    <mc:Fallback>
      <p:transition spd="slow" advTm="1525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par>
                                <p:cTn id="33" presetID="21" presetClass="entr" presetSubtype="1" fill="hold" nodeType="withEffect">
                                  <p:stCondLst>
                                    <p:cond delay="0"/>
                                  </p:stCondLst>
                                  <p:childTnLst>
                                    <p:set>
                                      <p:cBhvr>
                                        <p:cTn id="34" dur="1" fill="hold">
                                          <p:stCondLst>
                                            <p:cond delay="0"/>
                                          </p:stCondLst>
                                        </p:cTn>
                                        <p:tgtEl>
                                          <p:spTgt spid="11"/>
                                        </p:tgtEl>
                                        <p:attrNameLst>
                                          <p:attrName>style.visibility</p:attrName>
                                        </p:attrNameLst>
                                      </p:cBhvr>
                                      <p:to>
                                        <p:strVal val="visible"/>
                                      </p:to>
                                    </p:set>
                                    <p:animEffect transition="in" filter="wheel(1)">
                                      <p:cBhvr>
                                        <p:cTn id="35" dur="2000"/>
                                        <p:tgtEl>
                                          <p:spTgt spid="11"/>
                                        </p:tgtEl>
                                      </p:cBhvr>
                                    </p:animEffect>
                                  </p:childTnLst>
                                </p:cTn>
                              </p:par>
                              <p:par>
                                <p:cTn id="36" presetID="1" presetClass="entr" presetSubtype="0" fill="hold" grpId="0" nodeType="withEffect">
                                  <p:stCondLst>
                                    <p:cond delay="0"/>
                                  </p:stCondLst>
                                  <p:childTnLst>
                                    <p:set>
                                      <p:cBhvr>
                                        <p:cTn id="37" dur="1" fill="hold">
                                          <p:stCondLst>
                                            <p:cond delay="0"/>
                                          </p:stCondLst>
                                        </p:cTn>
                                        <p:tgtEl>
                                          <p:spTgt spid="31"/>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35">
                                            <p:txEl>
                                              <p:pRg st="0" end="0"/>
                                            </p:txEl>
                                          </p:spTgt>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36"/>
                                        </p:tgtEl>
                                        <p:attrNameLst>
                                          <p:attrName>style.visibility</p:attrName>
                                        </p:attrNameLst>
                                      </p:cBhvr>
                                      <p:to>
                                        <p:strVal val="visible"/>
                                      </p:to>
                                    </p:set>
                                    <p:animEffect transition="in" filter="fade">
                                      <p:cBhvr>
                                        <p:cTn id="4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P spid="32" grpId="0" animBg="1"/>
      <p:bldP spid="33" grpId="0" animBg="1"/>
      <p:bldP spid="34" grpId="0" animBg="1"/>
      <p:bldP spid="36" grpId="0"/>
      <p:bldP spid="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65039-1DC9-442A-A14B-852BE1976599}"/>
              </a:ext>
            </a:extLst>
          </p:cNvPr>
          <p:cNvSpPr>
            <a:spLocks noGrp="1"/>
          </p:cNvSpPr>
          <p:nvPr>
            <p:ph type="title"/>
          </p:nvPr>
        </p:nvSpPr>
        <p:spPr/>
        <p:txBody>
          <a:bodyPr/>
          <a:lstStyle/>
          <a:p>
            <a:r>
              <a:rPr lang="en-US" dirty="0"/>
              <a:t>Experimentation Metrics Taxonomy</a:t>
            </a:r>
          </a:p>
        </p:txBody>
      </p:sp>
      <p:sp>
        <p:nvSpPr>
          <p:cNvPr id="5" name="Slide Number Placeholder 4">
            <a:extLst>
              <a:ext uri="{FF2B5EF4-FFF2-40B4-BE49-F238E27FC236}">
                <a16:creationId xmlns:a16="http://schemas.microsoft.com/office/drawing/2014/main" id="{479C3B13-0328-4E96-98DB-E5B6780A7E66}"/>
              </a:ext>
            </a:extLst>
          </p:cNvPr>
          <p:cNvSpPr>
            <a:spLocks noGrp="1"/>
          </p:cNvSpPr>
          <p:nvPr>
            <p:ph type="sldNum" sz="quarter" idx="12"/>
          </p:nvPr>
        </p:nvSpPr>
        <p:spPr/>
        <p:txBody>
          <a:bodyPr/>
          <a:lstStyle/>
          <a:p>
            <a:fld id="{629637A9-119A-49DA-BD12-AAC58B377D80}" type="slidenum">
              <a:rPr lang="en-US" smtClean="0"/>
              <a:pPr/>
              <a:t>3</a:t>
            </a:fld>
            <a:endParaRPr lang="en-US" dirty="0"/>
          </a:p>
        </p:txBody>
      </p:sp>
      <p:sp>
        <p:nvSpPr>
          <p:cNvPr id="7" name="Content Placeholder 2">
            <a:extLst/>
          </p:cNvPr>
          <p:cNvSpPr>
            <a:spLocks noGrp="1"/>
          </p:cNvSpPr>
          <p:nvPr>
            <p:ph idx="1"/>
          </p:nvPr>
        </p:nvSpPr>
        <p:spPr>
          <a:xfrm>
            <a:off x="622169" y="1321080"/>
            <a:ext cx="10687220" cy="4725068"/>
          </a:xfrm>
        </p:spPr>
        <p:txBody>
          <a:bodyPr>
            <a:normAutofit/>
          </a:bodyPr>
          <a:lstStyle/>
          <a:p>
            <a:pPr marL="0" indent="0">
              <a:buNone/>
            </a:pPr>
            <a:r>
              <a:rPr lang="en-US" dirty="0"/>
              <a:t>While analyzing the results of an experiment we compute many of metrics of different type and role. </a:t>
            </a:r>
          </a:p>
          <a:p>
            <a:pPr marL="457200" indent="-457200">
              <a:buFont typeface="+mj-lt"/>
              <a:buAutoNum type="arabicPeriod"/>
            </a:pPr>
            <a:r>
              <a:rPr lang="en-US" dirty="0"/>
              <a:t>Data Quality metrics</a:t>
            </a:r>
          </a:p>
          <a:p>
            <a:pPr marL="457200" indent="-457200">
              <a:buFont typeface="+mj-lt"/>
              <a:buAutoNum type="arabicPeriod"/>
            </a:pPr>
            <a:r>
              <a:rPr lang="en-US" dirty="0"/>
              <a:t>OEC (Overall Evaluation Criteria) metric</a:t>
            </a:r>
          </a:p>
          <a:p>
            <a:pPr marL="457200" indent="-457200">
              <a:buFont typeface="+mj-lt"/>
              <a:buAutoNum type="arabicPeriod"/>
            </a:pPr>
            <a:r>
              <a:rPr lang="en-US" dirty="0"/>
              <a:t>Guardrail metrics</a:t>
            </a:r>
          </a:p>
          <a:p>
            <a:pPr marL="457200" indent="-457200">
              <a:buFont typeface="+mj-lt"/>
              <a:buAutoNum type="arabicPeriod"/>
            </a:pPr>
            <a:r>
              <a:rPr lang="en-US" dirty="0"/>
              <a:t>Local feature and diagnostic metrics</a:t>
            </a:r>
          </a:p>
        </p:txBody>
      </p:sp>
      <p:sp>
        <p:nvSpPr>
          <p:cNvPr id="10" name="TextBox 9"/>
          <p:cNvSpPr txBox="1"/>
          <p:nvPr/>
        </p:nvSpPr>
        <p:spPr>
          <a:xfrm>
            <a:off x="386556" y="6497820"/>
            <a:ext cx="6373272" cy="276999"/>
          </a:xfrm>
          <a:prstGeom prst="rect">
            <a:avLst/>
          </a:prstGeom>
          <a:noFill/>
        </p:spPr>
        <p:txBody>
          <a:bodyPr wrap="square" rtlCol="0">
            <a:spAutoFit/>
          </a:bodyPr>
          <a:lstStyle/>
          <a:p>
            <a:r>
              <a:rPr lang="en-US" sz="1200" dirty="0">
                <a:solidFill>
                  <a:schemeClr val="bg1">
                    <a:lumMod val="95000"/>
                  </a:schemeClr>
                </a:solidFill>
              </a:rPr>
              <a:t>Data Quality metrics  • OEC metrics • Guard rail metrics  • Local feature/Diagnostic metrics</a:t>
            </a:r>
          </a:p>
        </p:txBody>
      </p:sp>
      <p:sp>
        <p:nvSpPr>
          <p:cNvPr id="3" name="Rectangle 2"/>
          <p:cNvSpPr/>
          <p:nvPr/>
        </p:nvSpPr>
        <p:spPr>
          <a:xfrm>
            <a:off x="8453992" y="5410210"/>
            <a:ext cx="3696869" cy="861774"/>
          </a:xfrm>
          <a:prstGeom prst="rect">
            <a:avLst/>
          </a:prstGeom>
        </p:spPr>
        <p:txBody>
          <a:bodyPr wrap="square">
            <a:spAutoFit/>
          </a:bodyPr>
          <a:lstStyle/>
          <a:p>
            <a:r>
              <a:rPr lang="en-US" sz="1000" kern="0" dirty="0">
                <a:solidFill>
                  <a:sysClr val="windowText" lastClr="000000"/>
                </a:solidFill>
                <a:hlinkClick r:id="rId3"/>
              </a:rPr>
              <a:t>A Dirty Dozen: Twelve Common Metric Interpretation Pitfalls in</a:t>
            </a:r>
          </a:p>
          <a:p>
            <a:r>
              <a:rPr lang="en-US" sz="1000" kern="0" dirty="0">
                <a:solidFill>
                  <a:sysClr val="windowText" lastClr="000000"/>
                </a:solidFill>
                <a:hlinkClick r:id="rId3"/>
              </a:rPr>
              <a:t>Online Controlled Experiments</a:t>
            </a:r>
            <a:endParaRPr lang="en-US" sz="1000" kern="0" dirty="0">
              <a:solidFill>
                <a:sysClr val="windowText" lastClr="000000"/>
              </a:solidFill>
              <a:hlinkClick r:id="rId4"/>
            </a:endParaRPr>
          </a:p>
          <a:p>
            <a:r>
              <a:rPr lang="en-US" sz="1000" kern="0" dirty="0">
                <a:solidFill>
                  <a:sysClr val="windowText" lastClr="000000"/>
                </a:solidFill>
                <a:hlinkClick r:id="rId4"/>
              </a:rPr>
              <a:t>Principles for the design of online metrics</a:t>
            </a:r>
            <a:endParaRPr lang="en-US" sz="1000" kern="0" dirty="0">
              <a:solidFill>
                <a:sysClr val="windowText" lastClr="000000"/>
              </a:solidFill>
            </a:endParaRPr>
          </a:p>
          <a:p>
            <a:r>
              <a:rPr lang="en-US" sz="1000" kern="0" dirty="0">
                <a:solidFill>
                  <a:sysClr val="windowText" lastClr="000000"/>
                </a:solidFill>
                <a:hlinkClick r:id="rId5"/>
              </a:rPr>
              <a:t>Data-Driven Metric Development for Online Controlled Experiments</a:t>
            </a:r>
            <a:endParaRPr lang="en-US" sz="1000" kern="0" dirty="0">
              <a:solidFill>
                <a:sysClr val="windowText" lastClr="000000"/>
              </a:solidFill>
            </a:endParaRPr>
          </a:p>
          <a:p>
            <a:r>
              <a:rPr lang="en-US" sz="1000" kern="0" dirty="0">
                <a:solidFill>
                  <a:sysClr val="windowText" lastClr="000000"/>
                </a:solidFill>
                <a:hlinkClick r:id="rId6"/>
              </a:rPr>
              <a:t>Seven Rules of Thumb for Web Site Experimenters</a:t>
            </a:r>
            <a:endParaRPr lang="en-US" sz="1000" kern="0" dirty="0">
              <a:solidFill>
                <a:sysClr val="windowText" lastClr="000000"/>
              </a:solidFill>
            </a:endParaRPr>
          </a:p>
        </p:txBody>
      </p:sp>
    </p:spTree>
    <p:extLst>
      <p:ext uri="{BB962C8B-B14F-4D97-AF65-F5344CB8AC3E}">
        <p14:creationId xmlns:p14="http://schemas.microsoft.com/office/powerpoint/2010/main" val="3410341231"/>
      </p:ext>
    </p:extLst>
  </p:cSld>
  <p:clrMapOvr>
    <a:masterClrMapping/>
  </p:clrMapOvr>
  <mc:AlternateContent xmlns:mc="http://schemas.openxmlformats.org/markup-compatibility/2006">
    <mc:Choice xmlns:p14="http://schemas.microsoft.com/office/powerpoint/2010/main" Requires="p14">
      <p:transition spd="slow" p14:dur="2000" advTm="40500"/>
    </mc:Choice>
    <mc:Fallback>
      <p:transition spd="slow" advTm="405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65039-1DC9-442A-A14B-852BE1976599}"/>
              </a:ext>
            </a:extLst>
          </p:cNvPr>
          <p:cNvSpPr>
            <a:spLocks noGrp="1"/>
          </p:cNvSpPr>
          <p:nvPr>
            <p:ph type="title"/>
          </p:nvPr>
        </p:nvSpPr>
        <p:spPr/>
        <p:txBody>
          <a:bodyPr/>
          <a:lstStyle/>
          <a:p>
            <a:r>
              <a:rPr lang="en-US" dirty="0"/>
              <a:t>Data Quality metrics</a:t>
            </a:r>
          </a:p>
        </p:txBody>
      </p:sp>
      <p:sp>
        <p:nvSpPr>
          <p:cNvPr id="5" name="Slide Number Placeholder 4">
            <a:extLst>
              <a:ext uri="{FF2B5EF4-FFF2-40B4-BE49-F238E27FC236}">
                <a16:creationId xmlns:a16="http://schemas.microsoft.com/office/drawing/2014/main" id="{479C3B13-0328-4E96-98DB-E5B6780A7E66}"/>
              </a:ext>
            </a:extLst>
          </p:cNvPr>
          <p:cNvSpPr>
            <a:spLocks noGrp="1"/>
          </p:cNvSpPr>
          <p:nvPr>
            <p:ph type="sldNum" sz="quarter" idx="12"/>
          </p:nvPr>
        </p:nvSpPr>
        <p:spPr/>
        <p:txBody>
          <a:bodyPr/>
          <a:lstStyle/>
          <a:p>
            <a:fld id="{629637A9-119A-49DA-BD12-AAC58B377D80}" type="slidenum">
              <a:rPr lang="en-US" smtClean="0"/>
              <a:pPr/>
              <a:t>4</a:t>
            </a:fld>
            <a:endParaRPr lang="en-US" dirty="0"/>
          </a:p>
        </p:txBody>
      </p:sp>
      <p:sp>
        <p:nvSpPr>
          <p:cNvPr id="7" name="Content Placeholder 2">
            <a:extLst/>
          </p:cNvPr>
          <p:cNvSpPr>
            <a:spLocks noGrp="1"/>
          </p:cNvSpPr>
          <p:nvPr>
            <p:ph idx="1"/>
          </p:nvPr>
        </p:nvSpPr>
        <p:spPr>
          <a:xfrm>
            <a:off x="622168" y="1321080"/>
            <a:ext cx="10967711" cy="4725068"/>
          </a:xfrm>
        </p:spPr>
        <p:txBody>
          <a:bodyPr>
            <a:normAutofit/>
          </a:bodyPr>
          <a:lstStyle/>
          <a:p>
            <a:pPr lvl="1">
              <a:buFont typeface="Arial" panose="020B0604020202020204" pitchFamily="34" charset="0"/>
              <a:buChar char="•"/>
            </a:pPr>
            <a:r>
              <a:rPr lang="en-US" sz="2400" dirty="0"/>
              <a:t>Are the results trustworthy? </a:t>
            </a:r>
          </a:p>
          <a:p>
            <a:pPr lvl="1">
              <a:buFont typeface="Arial" panose="020B0604020202020204" pitchFamily="34" charset="0"/>
              <a:buChar char="•"/>
            </a:pPr>
            <a:endParaRPr lang="en-US" sz="2400" dirty="0"/>
          </a:p>
          <a:p>
            <a:pPr lvl="1">
              <a:buFont typeface="Arial" panose="020B0604020202020204" pitchFamily="34" charset="0"/>
              <a:buChar char="•"/>
            </a:pPr>
            <a:r>
              <a:rPr lang="en-US" sz="2400" dirty="0"/>
              <a:t>Sample Ratio Mismatch (SRM)</a:t>
            </a:r>
          </a:p>
          <a:p>
            <a:pPr lvl="1">
              <a:buFont typeface="Arial" panose="020B0604020202020204" pitchFamily="34" charset="0"/>
              <a:buChar char="•"/>
            </a:pPr>
            <a:r>
              <a:rPr lang="en-US" sz="2400" dirty="0"/>
              <a:t>Data loss</a:t>
            </a:r>
          </a:p>
          <a:p>
            <a:pPr lvl="1">
              <a:buFont typeface="Arial" panose="020B0604020202020204" pitchFamily="34" charset="0"/>
              <a:buChar char="•"/>
            </a:pPr>
            <a:r>
              <a:rPr lang="en-US" sz="2400" dirty="0"/>
              <a:t>Click reliability</a:t>
            </a:r>
          </a:p>
          <a:p>
            <a:pPr lvl="1">
              <a:buFont typeface="Arial" panose="020B0604020202020204" pitchFamily="34" charset="0"/>
              <a:buChar char="•"/>
            </a:pPr>
            <a:r>
              <a:rPr lang="en-US" sz="2400" dirty="0"/>
              <a:t>Cookie churn</a:t>
            </a:r>
          </a:p>
          <a:p>
            <a:endParaRPr lang="en-US" dirty="0"/>
          </a:p>
        </p:txBody>
      </p:sp>
      <p:sp>
        <p:nvSpPr>
          <p:cNvPr id="6" name="TextBox 5"/>
          <p:cNvSpPr txBox="1"/>
          <p:nvPr/>
        </p:nvSpPr>
        <p:spPr>
          <a:xfrm>
            <a:off x="386556" y="6497820"/>
            <a:ext cx="6373272" cy="276999"/>
          </a:xfrm>
          <a:prstGeom prst="rect">
            <a:avLst/>
          </a:prstGeom>
          <a:noFill/>
        </p:spPr>
        <p:txBody>
          <a:bodyPr wrap="square" rtlCol="0">
            <a:spAutoFit/>
          </a:bodyPr>
          <a:lstStyle/>
          <a:p>
            <a:r>
              <a:rPr lang="en-US" sz="1200" b="1" dirty="0">
                <a:solidFill>
                  <a:schemeClr val="bg1">
                    <a:lumMod val="95000"/>
                  </a:schemeClr>
                </a:solidFill>
              </a:rPr>
              <a:t>Data Quality metrics  </a:t>
            </a:r>
            <a:r>
              <a:rPr lang="en-US" sz="1200" dirty="0">
                <a:solidFill>
                  <a:schemeClr val="bg1">
                    <a:lumMod val="95000"/>
                  </a:schemeClr>
                </a:solidFill>
              </a:rPr>
              <a:t>• OEC metrics • Guard rail metrics  • Local feature/Diagnostic metrics</a:t>
            </a:r>
          </a:p>
        </p:txBody>
      </p:sp>
    </p:spTree>
    <p:extLst>
      <p:ext uri="{BB962C8B-B14F-4D97-AF65-F5344CB8AC3E}">
        <p14:creationId xmlns:p14="http://schemas.microsoft.com/office/powerpoint/2010/main" val="2411627058"/>
      </p:ext>
    </p:extLst>
  </p:cSld>
  <p:clrMapOvr>
    <a:masterClrMapping/>
  </p:clrMapOvr>
  <mc:AlternateContent xmlns:mc="http://schemas.openxmlformats.org/markup-compatibility/2006">
    <mc:Choice xmlns:p14="http://schemas.microsoft.com/office/powerpoint/2010/main" Requires="p14">
      <p:transition spd="slow" p14:dur="2000" advTm="90300"/>
    </mc:Choice>
    <mc:Fallback>
      <p:transition spd="slow" advTm="903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6B257-45F2-4A28-8F1B-0255E18F96A7}"/>
              </a:ext>
            </a:extLst>
          </p:cNvPr>
          <p:cNvSpPr>
            <a:spLocks noGrp="1"/>
          </p:cNvSpPr>
          <p:nvPr>
            <p:ph type="title"/>
          </p:nvPr>
        </p:nvSpPr>
        <p:spPr/>
        <p:txBody>
          <a:bodyPr/>
          <a:lstStyle/>
          <a:p>
            <a:r>
              <a:rPr lang="en-US" dirty="0"/>
              <a:t>OEC: Overall Evaluation Criteria</a:t>
            </a:r>
          </a:p>
        </p:txBody>
      </p:sp>
      <p:sp>
        <p:nvSpPr>
          <p:cNvPr id="3" name="Content Placeholder 2">
            <a:extLst>
              <a:ext uri="{FF2B5EF4-FFF2-40B4-BE49-F238E27FC236}">
                <a16:creationId xmlns:a16="http://schemas.microsoft.com/office/drawing/2014/main" id="{23CD2E18-5548-4436-BECF-44A9F65847EB}"/>
              </a:ext>
            </a:extLst>
          </p:cNvPr>
          <p:cNvSpPr>
            <a:spLocks noGrp="1"/>
          </p:cNvSpPr>
          <p:nvPr>
            <p:ph idx="1"/>
          </p:nvPr>
        </p:nvSpPr>
        <p:spPr>
          <a:xfrm>
            <a:off x="622169" y="1321080"/>
            <a:ext cx="11227324" cy="4651828"/>
          </a:xfrm>
        </p:spPr>
        <p:txBody>
          <a:bodyPr>
            <a:normAutofit lnSpcReduction="10000"/>
          </a:bodyPr>
          <a:lstStyle/>
          <a:p>
            <a:pPr>
              <a:buFont typeface="Arial" panose="020B0604020202020204" pitchFamily="34" charset="0"/>
              <a:buChar char="•"/>
            </a:pPr>
            <a:r>
              <a:rPr lang="en-US" dirty="0"/>
              <a:t>Was the treatment successful? </a:t>
            </a:r>
          </a:p>
          <a:p>
            <a:pPr>
              <a:buFont typeface="Arial" panose="020B0604020202020204" pitchFamily="34" charset="0"/>
              <a:buChar char="•"/>
            </a:pPr>
            <a:r>
              <a:rPr lang="en-US" dirty="0"/>
              <a:t>A single metric or a </a:t>
            </a:r>
            <a:r>
              <a:rPr lang="en-US" u="sng" dirty="0"/>
              <a:t>few</a:t>
            </a:r>
            <a:r>
              <a:rPr lang="en-US" dirty="0"/>
              <a:t> key metrics</a:t>
            </a:r>
          </a:p>
          <a:p>
            <a:pPr>
              <a:buFont typeface="Arial" panose="020B0604020202020204" pitchFamily="34" charset="0"/>
              <a:buChar char="•"/>
            </a:pPr>
            <a:r>
              <a:rPr lang="en-US" dirty="0"/>
              <a:t>Two key properties:</a:t>
            </a:r>
          </a:p>
          <a:p>
            <a:pPr marL="726948" lvl="2" indent="-342900">
              <a:buFont typeface="+mj-lt"/>
              <a:buAutoNum type="arabicPeriod"/>
            </a:pPr>
            <a:r>
              <a:rPr lang="en-US" sz="2000" dirty="0"/>
              <a:t>Alignment with </a:t>
            </a:r>
            <a:r>
              <a:rPr lang="en-US" sz="2000" u="sng" dirty="0"/>
              <a:t>long-term</a:t>
            </a:r>
            <a:r>
              <a:rPr lang="en-US" sz="2000" dirty="0"/>
              <a:t> company goals (Directionality)</a:t>
            </a:r>
          </a:p>
          <a:p>
            <a:pPr marL="726948" lvl="2" indent="-342900">
              <a:buFont typeface="+mj-lt"/>
              <a:buAutoNum type="arabicPeriod"/>
            </a:pPr>
            <a:r>
              <a:rPr lang="en-US" sz="2000" dirty="0"/>
              <a:t>Ability to impact (Sensitivity)</a:t>
            </a:r>
          </a:p>
          <a:p>
            <a:pPr>
              <a:buFont typeface="Arial" panose="020B0604020202020204" pitchFamily="34" charset="0"/>
              <a:buChar char="•"/>
            </a:pPr>
            <a:r>
              <a:rPr lang="en-US" dirty="0"/>
              <a:t>OEC vs KPIs (Key Performance Indicators)</a:t>
            </a:r>
          </a:p>
          <a:p>
            <a:pPr lvl="1">
              <a:buFont typeface="Arial" panose="020B0604020202020204" pitchFamily="34" charset="0"/>
              <a:buChar char="•"/>
            </a:pPr>
            <a:r>
              <a:rPr lang="en-US" dirty="0"/>
              <a:t>KPIs are </a:t>
            </a:r>
            <a:r>
              <a:rPr lang="en-US" u="sng" dirty="0"/>
              <a:t>lagging metrics</a:t>
            </a:r>
            <a:r>
              <a:rPr lang="en-US" dirty="0"/>
              <a:t> reported monthly/quarterly/yearly at the overall product level (DAU, MAU, Revenue, etc.)</a:t>
            </a:r>
          </a:p>
          <a:p>
            <a:pPr lvl="1">
              <a:buFont typeface="Arial" panose="020B0604020202020204" pitchFamily="34" charset="0"/>
              <a:buChar char="•"/>
            </a:pPr>
            <a:r>
              <a:rPr lang="en-US" dirty="0"/>
              <a:t>OEC is a </a:t>
            </a:r>
            <a:r>
              <a:rPr lang="en-US" u="sng" dirty="0"/>
              <a:t>leading metric</a:t>
            </a:r>
            <a:r>
              <a:rPr lang="en-US" dirty="0"/>
              <a:t> measured during the experiment (e.g. 2 weeks) at user level, which is indicative of long term increase in KPIs</a:t>
            </a:r>
          </a:p>
          <a:p>
            <a:pPr>
              <a:buFont typeface="Arial" panose="020B0604020202020204" pitchFamily="34" charset="0"/>
              <a:buChar char="•"/>
            </a:pPr>
            <a:r>
              <a:rPr lang="en-US" dirty="0"/>
              <a:t>Designing a good OEC is hard</a:t>
            </a:r>
          </a:p>
          <a:p>
            <a:pPr lvl="2"/>
            <a:r>
              <a:rPr lang="en-US" dirty="0"/>
              <a:t>Example: OEC for a search engine</a:t>
            </a:r>
          </a:p>
          <a:p>
            <a:pPr marL="0" indent="0" defTabSz="457200">
              <a:lnSpc>
                <a:spcPct val="100000"/>
              </a:lnSpc>
              <a:spcBef>
                <a:spcPts val="0"/>
              </a:spcBef>
              <a:spcAft>
                <a:spcPts val="0"/>
              </a:spcAft>
              <a:buClrTx/>
              <a:buSzTx/>
              <a:buNone/>
            </a:pPr>
            <a:endParaRPr lang="en-US" sz="1500" dirty="0">
              <a:solidFill>
                <a:prstClr val="black">
                  <a:lumMod val="75000"/>
                  <a:lumOff val="25000"/>
                </a:prstClr>
              </a:solidFill>
              <a:hlinkClick r:id="rId4"/>
            </a:endParaRPr>
          </a:p>
        </p:txBody>
      </p:sp>
      <p:sp>
        <p:nvSpPr>
          <p:cNvPr id="5" name="Slide Number Placeholder 4">
            <a:extLst>
              <a:ext uri="{FF2B5EF4-FFF2-40B4-BE49-F238E27FC236}">
                <a16:creationId xmlns:a16="http://schemas.microsoft.com/office/drawing/2014/main" id="{62AB8FE9-31AA-41F5-94F8-A7DE2CF3BEB3}"/>
              </a:ext>
            </a:extLst>
          </p:cNvPr>
          <p:cNvSpPr>
            <a:spLocks noGrp="1"/>
          </p:cNvSpPr>
          <p:nvPr>
            <p:ph type="sldNum" sz="quarter" idx="12"/>
          </p:nvPr>
        </p:nvSpPr>
        <p:spPr/>
        <p:txBody>
          <a:bodyPr/>
          <a:lstStyle/>
          <a:p>
            <a:fld id="{629637A9-119A-49DA-BD12-AAC58B377D80}" type="slidenum">
              <a:rPr lang="en-US" smtClean="0"/>
              <a:pPr/>
              <a:t>5</a:t>
            </a:fld>
            <a:endParaRPr lang="en-US" dirty="0"/>
          </a:p>
        </p:txBody>
      </p:sp>
      <p:sp>
        <p:nvSpPr>
          <p:cNvPr id="4" name="Rectangle 3"/>
          <p:cNvSpPr/>
          <p:nvPr/>
        </p:nvSpPr>
        <p:spPr>
          <a:xfrm>
            <a:off x="7905122" y="5613904"/>
            <a:ext cx="4286878" cy="707886"/>
          </a:xfrm>
          <a:prstGeom prst="rect">
            <a:avLst/>
          </a:prstGeom>
        </p:spPr>
        <p:txBody>
          <a:bodyPr wrap="square">
            <a:spAutoFit/>
          </a:bodyPr>
          <a:lstStyle/>
          <a:p>
            <a:pPr lvl="0"/>
            <a:r>
              <a:rPr lang="en-US" sz="1000" dirty="0">
                <a:solidFill>
                  <a:prstClr val="black">
                    <a:lumMod val="75000"/>
                    <a:lumOff val="25000"/>
                  </a:prstClr>
                </a:solidFill>
                <a:hlinkClick r:id="rId4"/>
              </a:rPr>
              <a:t>http://www.exp-platform.com/Pages/hippo_long.aspx</a:t>
            </a:r>
            <a:endParaRPr lang="en-US" sz="1000" dirty="0">
              <a:solidFill>
                <a:prstClr val="black">
                  <a:lumMod val="75000"/>
                  <a:lumOff val="25000"/>
                </a:prstClr>
              </a:solidFill>
            </a:endParaRPr>
          </a:p>
          <a:p>
            <a:pPr lvl="0"/>
            <a:r>
              <a:rPr lang="en-US" sz="1000" dirty="0">
                <a:solidFill>
                  <a:prstClr val="black">
                    <a:lumMod val="75000"/>
                    <a:lumOff val="25000"/>
                  </a:prstClr>
                </a:solidFill>
                <a:hlinkClick r:id="rId5"/>
              </a:rPr>
              <a:t>http://bit.ly/expUnexpected</a:t>
            </a:r>
            <a:endParaRPr lang="en-US" sz="1000" dirty="0">
              <a:solidFill>
                <a:prstClr val="black">
                  <a:lumMod val="75000"/>
                  <a:lumOff val="25000"/>
                </a:prstClr>
              </a:solidFill>
            </a:endParaRPr>
          </a:p>
          <a:p>
            <a:pPr lvl="0"/>
            <a:r>
              <a:rPr lang="en-US" sz="1000" dirty="0">
                <a:solidFill>
                  <a:prstClr val="black">
                    <a:lumMod val="75000"/>
                    <a:lumOff val="25000"/>
                  </a:prstClr>
                </a:solidFill>
                <a:hlinkClick r:id="rId6"/>
              </a:rPr>
              <a:t>http://www.exp-platform.com/Pages/PuzzlingOutcomesExplained.aspx</a:t>
            </a:r>
            <a:endParaRPr lang="en-US" sz="1000" dirty="0">
              <a:solidFill>
                <a:prstClr val="black">
                  <a:lumMod val="75000"/>
                  <a:lumOff val="25000"/>
                </a:prstClr>
              </a:solidFill>
            </a:endParaRPr>
          </a:p>
          <a:p>
            <a:pPr lvl="0"/>
            <a:r>
              <a:rPr lang="en-US" sz="1000" dirty="0">
                <a:solidFill>
                  <a:prstClr val="black">
                    <a:lumMod val="75000"/>
                    <a:lumOff val="25000"/>
                  </a:prstClr>
                </a:solidFill>
                <a:hlinkClick r:id="rId7"/>
              </a:rPr>
              <a:t>http://www.exp-platform.com/Documents/2016CIKM_MeasuringMetrics.pdf  </a:t>
            </a:r>
            <a:endParaRPr lang="en-US" sz="1000" dirty="0">
              <a:solidFill>
                <a:prstClr val="black">
                  <a:lumMod val="75000"/>
                  <a:lumOff val="25000"/>
                </a:prstClr>
              </a:solidFill>
            </a:endParaRPr>
          </a:p>
        </p:txBody>
      </p:sp>
      <p:sp>
        <p:nvSpPr>
          <p:cNvPr id="6" name="TextBox 5"/>
          <p:cNvSpPr txBox="1"/>
          <p:nvPr/>
        </p:nvSpPr>
        <p:spPr>
          <a:xfrm>
            <a:off x="386556" y="6497820"/>
            <a:ext cx="6373272" cy="276999"/>
          </a:xfrm>
          <a:prstGeom prst="rect">
            <a:avLst/>
          </a:prstGeom>
          <a:noFill/>
        </p:spPr>
        <p:txBody>
          <a:bodyPr wrap="square" rtlCol="0">
            <a:spAutoFit/>
          </a:bodyPr>
          <a:lstStyle/>
          <a:p>
            <a:r>
              <a:rPr lang="en-US" sz="1200" dirty="0">
                <a:solidFill>
                  <a:schemeClr val="bg1">
                    <a:lumMod val="95000"/>
                  </a:schemeClr>
                </a:solidFill>
              </a:rPr>
              <a:t>Data Quality metrics  • </a:t>
            </a:r>
            <a:r>
              <a:rPr lang="en-US" sz="1200" b="1" dirty="0">
                <a:solidFill>
                  <a:schemeClr val="bg1">
                    <a:lumMod val="95000"/>
                  </a:schemeClr>
                </a:solidFill>
              </a:rPr>
              <a:t>OEC metrics • </a:t>
            </a:r>
            <a:r>
              <a:rPr lang="en-US" sz="1200" dirty="0">
                <a:solidFill>
                  <a:schemeClr val="bg1">
                    <a:lumMod val="95000"/>
                  </a:schemeClr>
                </a:solidFill>
              </a:rPr>
              <a:t>Guard rail metrics  • Local feature/Diagnostic metrics</a:t>
            </a:r>
          </a:p>
        </p:txBody>
      </p:sp>
    </p:spTree>
    <p:custDataLst>
      <p:tags r:id="rId1"/>
    </p:custDataLst>
    <p:extLst>
      <p:ext uri="{BB962C8B-B14F-4D97-AF65-F5344CB8AC3E}">
        <p14:creationId xmlns:p14="http://schemas.microsoft.com/office/powerpoint/2010/main" val="2835032760"/>
      </p:ext>
    </p:extLst>
  </p:cSld>
  <p:clrMapOvr>
    <a:masterClrMapping/>
  </p:clrMapOvr>
  <mc:AlternateContent xmlns:mc="http://schemas.openxmlformats.org/markup-compatibility/2006">
    <mc:Choice xmlns:p14="http://schemas.microsoft.com/office/powerpoint/2010/main" Requires="p14">
      <p:transition spd="slow" p14:dur="2000" advTm="241166"/>
    </mc:Choice>
    <mc:Fallback>
      <p:transition spd="slow" advTm="24116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fade">
                                      <p:cBhvr>
                                        <p:cTn id="23" dur="500"/>
                                        <p:tgtEl>
                                          <p:spTgt spid="3">
                                            <p:txEl>
                                              <p:pRg st="5" end="5"/>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fade">
                                      <p:cBhvr>
                                        <p:cTn id="26" dur="500"/>
                                        <p:tgtEl>
                                          <p:spTgt spid="3">
                                            <p:txEl>
                                              <p:pRg st="6" end="6"/>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fade">
                                      <p:cBhvr>
                                        <p:cTn id="29" dur="500"/>
                                        <p:tgtEl>
                                          <p:spTgt spid="3">
                                            <p:txEl>
                                              <p:pRg st="7" end="7"/>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8" end="8"/>
                                            </p:txEl>
                                          </p:spTgt>
                                        </p:tgtEl>
                                        <p:attrNameLst>
                                          <p:attrName>style.visibility</p:attrName>
                                        </p:attrNameLst>
                                      </p:cBhvr>
                                      <p:to>
                                        <p:strVal val="visible"/>
                                      </p:to>
                                    </p:set>
                                    <p:animEffect transition="in" filter="fade">
                                      <p:cBhvr>
                                        <p:cTn id="34" dur="500"/>
                                        <p:tgtEl>
                                          <p:spTgt spid="3">
                                            <p:txEl>
                                              <p:pRg st="8" end="8"/>
                                            </p:txEl>
                                          </p:spTgt>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
                                            <p:txEl>
                                              <p:pRg st="9" end="9"/>
                                            </p:txEl>
                                          </p:spTgt>
                                        </p:tgtEl>
                                        <p:attrNameLst>
                                          <p:attrName>style.visibility</p:attrName>
                                        </p:attrNameLst>
                                      </p:cBhvr>
                                      <p:to>
                                        <p:strVal val="visible"/>
                                      </p:to>
                                    </p:set>
                                    <p:animEffect transition="in" filter="fade">
                                      <p:cBhvr>
                                        <p:cTn id="3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OEC for Search</a:t>
            </a:r>
          </a:p>
        </p:txBody>
      </p:sp>
      <p:sp>
        <p:nvSpPr>
          <p:cNvPr id="3" name="Content Placeholder 2"/>
          <p:cNvSpPr>
            <a:spLocks noGrp="1"/>
          </p:cNvSpPr>
          <p:nvPr>
            <p:ph idx="1"/>
          </p:nvPr>
        </p:nvSpPr>
        <p:spPr>
          <a:xfrm>
            <a:off x="622169" y="1321080"/>
            <a:ext cx="11227324" cy="4944638"/>
          </a:xfrm>
        </p:spPr>
        <p:txBody>
          <a:bodyPr>
            <a:normAutofit/>
          </a:bodyPr>
          <a:lstStyle/>
          <a:p>
            <a:pPr>
              <a:buFont typeface="Arial" panose="020B0604020202020204" pitchFamily="34" charset="0"/>
              <a:buChar char="•"/>
            </a:pPr>
            <a:r>
              <a:rPr lang="en-US" dirty="0"/>
              <a:t>The two key search engine (Bing, Google) KPIs are Query Share (distinct queries) and Revenue</a:t>
            </a:r>
          </a:p>
          <a:p>
            <a:pPr>
              <a:buFont typeface="Arial" panose="020B0604020202020204" pitchFamily="34" charset="0"/>
              <a:buChar char="•"/>
            </a:pPr>
            <a:r>
              <a:rPr lang="en-US" dirty="0"/>
              <a:t>Should OEC be Queries/User and Revenue/User?</a:t>
            </a:r>
          </a:p>
          <a:p>
            <a:pPr>
              <a:buFont typeface="Arial" panose="020B0604020202020204" pitchFamily="34" charset="0"/>
              <a:buChar char="•"/>
            </a:pPr>
            <a:endParaRPr lang="en-US" dirty="0"/>
          </a:p>
          <a:p>
            <a:pPr>
              <a:buFont typeface="Arial" panose="020B0604020202020204" pitchFamily="34" charset="0"/>
              <a:buChar char="•"/>
            </a:pPr>
            <a:r>
              <a:rPr lang="en-US" dirty="0"/>
              <a:t>Example:</a:t>
            </a:r>
          </a:p>
          <a:p>
            <a:pPr lvl="1">
              <a:buFont typeface="Arial" panose="020B0604020202020204" pitchFamily="34" charset="0"/>
              <a:buChar char="•"/>
            </a:pPr>
            <a:r>
              <a:rPr lang="en-US" dirty="0"/>
              <a:t>A ranking bug in an experiment resulted in very poor search results</a:t>
            </a:r>
          </a:p>
          <a:p>
            <a:pPr lvl="1">
              <a:buFont typeface="Arial" panose="020B0604020202020204" pitchFamily="34" charset="0"/>
              <a:buChar char="•"/>
            </a:pPr>
            <a:r>
              <a:rPr lang="en-US" dirty="0"/>
              <a:t>Degraded (algorithmic) search results cause users to search more to complete </a:t>
            </a:r>
            <a:br>
              <a:rPr lang="en-US" dirty="0"/>
            </a:br>
            <a:r>
              <a:rPr lang="en-US" dirty="0"/>
              <a:t>their task, and ads appear more relevant</a:t>
            </a:r>
          </a:p>
          <a:p>
            <a:pPr lvl="1">
              <a:buFont typeface="Arial" panose="020B0604020202020204" pitchFamily="34" charset="0"/>
              <a:buChar char="•"/>
            </a:pPr>
            <a:r>
              <a:rPr lang="en-US" dirty="0"/>
              <a:t>Distinct queries went up over 10%, and revenue went up over 30%</a:t>
            </a:r>
          </a:p>
          <a:p>
            <a:pPr>
              <a:buFont typeface="Arial" panose="020B0604020202020204" pitchFamily="34" charset="0"/>
              <a:buChar char="•"/>
            </a:pPr>
            <a:endParaRPr lang="en-US" dirty="0"/>
          </a:p>
          <a:p>
            <a:pPr>
              <a:buFont typeface="Arial" panose="020B0604020202020204" pitchFamily="34" charset="0"/>
              <a:buChar char="•"/>
            </a:pPr>
            <a:r>
              <a:rPr lang="en-US" dirty="0"/>
              <a:t>What metrics should be in the OEC for a search engine?</a:t>
            </a:r>
          </a:p>
        </p:txBody>
      </p:sp>
      <p:sp>
        <p:nvSpPr>
          <p:cNvPr id="5" name="Slide Number Placeholder 4"/>
          <p:cNvSpPr>
            <a:spLocks noGrp="1"/>
          </p:cNvSpPr>
          <p:nvPr>
            <p:ph type="sldNum" sz="quarter" idx="12"/>
          </p:nvPr>
        </p:nvSpPr>
        <p:spPr/>
        <p:txBody>
          <a:bodyPr/>
          <a:lstStyle/>
          <a:p>
            <a:fld id="{629637A9-119A-49DA-BD12-AAC58B377D80}" type="slidenum">
              <a:rPr lang="en-US" smtClean="0"/>
              <a:pPr/>
              <a:t>6</a:t>
            </a:fld>
            <a:endParaRPr lang="en-US" dirty="0"/>
          </a:p>
        </p:txBody>
      </p:sp>
      <p:sp>
        <p:nvSpPr>
          <p:cNvPr id="6" name="TextBox 5"/>
          <p:cNvSpPr txBox="1"/>
          <p:nvPr/>
        </p:nvSpPr>
        <p:spPr>
          <a:xfrm>
            <a:off x="386556" y="6497820"/>
            <a:ext cx="6373272" cy="276999"/>
          </a:xfrm>
          <a:prstGeom prst="rect">
            <a:avLst/>
          </a:prstGeom>
          <a:noFill/>
        </p:spPr>
        <p:txBody>
          <a:bodyPr wrap="square" rtlCol="0">
            <a:spAutoFit/>
          </a:bodyPr>
          <a:lstStyle/>
          <a:p>
            <a:r>
              <a:rPr lang="en-US" sz="1200" dirty="0">
                <a:solidFill>
                  <a:schemeClr val="bg1">
                    <a:lumMod val="95000"/>
                  </a:schemeClr>
                </a:solidFill>
              </a:rPr>
              <a:t>Data Quality metrics  • </a:t>
            </a:r>
            <a:r>
              <a:rPr lang="en-US" sz="1200" b="1" dirty="0">
                <a:solidFill>
                  <a:schemeClr val="bg1">
                    <a:lumMod val="95000"/>
                  </a:schemeClr>
                </a:solidFill>
              </a:rPr>
              <a:t>OEC metrics • </a:t>
            </a:r>
            <a:r>
              <a:rPr lang="en-US" sz="1200" dirty="0">
                <a:solidFill>
                  <a:schemeClr val="bg1">
                    <a:lumMod val="95000"/>
                  </a:schemeClr>
                </a:solidFill>
              </a:rPr>
              <a:t>Guard rail metrics  • Local feature/Diagnostic metrics</a:t>
            </a:r>
          </a:p>
        </p:txBody>
      </p:sp>
      <p:sp>
        <p:nvSpPr>
          <p:cNvPr id="7" name="Rectangle 6">
            <a:extLst>
              <a:ext uri="{FF2B5EF4-FFF2-40B4-BE49-F238E27FC236}">
                <a16:creationId xmlns:a16="http://schemas.microsoft.com/office/drawing/2014/main" id="{FBE0D972-9DEC-4EDB-A8A6-BAB98FA7BF12}"/>
              </a:ext>
            </a:extLst>
          </p:cNvPr>
          <p:cNvSpPr/>
          <p:nvPr/>
        </p:nvSpPr>
        <p:spPr>
          <a:xfrm>
            <a:off x="8069246" y="6019497"/>
            <a:ext cx="4075862" cy="246221"/>
          </a:xfrm>
          <a:prstGeom prst="rect">
            <a:avLst/>
          </a:prstGeom>
        </p:spPr>
        <p:txBody>
          <a:bodyPr wrap="square">
            <a:spAutoFit/>
          </a:bodyPr>
          <a:lstStyle/>
          <a:p>
            <a:pPr lvl="0"/>
            <a:r>
              <a:rPr lang="en-US" sz="1000" dirty="0">
                <a:solidFill>
                  <a:prstClr val="black">
                    <a:lumMod val="75000"/>
                    <a:lumOff val="25000"/>
                  </a:prstClr>
                </a:solidFill>
                <a:hlinkClick r:id="rId4"/>
              </a:rPr>
              <a:t>http://www.exp-platform.com/Pages/PuzzlingOutcomesExplained.aspx</a:t>
            </a:r>
            <a:endParaRPr lang="en-US" sz="1000" dirty="0">
              <a:solidFill>
                <a:prstClr val="black">
                  <a:lumMod val="75000"/>
                  <a:lumOff val="25000"/>
                </a:prstClr>
              </a:solidFill>
            </a:endParaRPr>
          </a:p>
        </p:txBody>
      </p:sp>
    </p:spTree>
    <p:custDataLst>
      <p:tags r:id="rId1"/>
    </p:custDataLst>
    <p:extLst>
      <p:ext uri="{BB962C8B-B14F-4D97-AF65-F5344CB8AC3E}">
        <p14:creationId xmlns:p14="http://schemas.microsoft.com/office/powerpoint/2010/main" val="3674478738"/>
      </p:ext>
    </p:extLst>
  </p:cSld>
  <p:clrMapOvr>
    <a:masterClrMapping/>
  </p:clrMapOvr>
  <mc:AlternateContent xmlns:mc="http://schemas.openxmlformats.org/markup-compatibility/2006">
    <mc:Choice xmlns:p14="http://schemas.microsoft.com/office/powerpoint/2010/main" Requires="p14">
      <p:transition spd="slow" p14:dur="2000" advTm="145983"/>
    </mc:Choice>
    <mc:Fallback>
      <p:transition spd="slow" advTm="14598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OEC for Search</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a:buFont typeface="Arial" panose="020B0604020202020204" pitchFamily="34" charset="0"/>
                  <a:buChar char="•"/>
                </a:pPr>
                <a:r>
                  <a:rPr lang="en-US" dirty="0"/>
                  <a:t>Analyzing queries per month, we have</a:t>
                </a:r>
                <a:br>
                  <a:rPr lang="en-US" dirty="0"/>
                </a:br>
                <a:br>
                  <a:rPr lang="en-US" dirty="0"/>
                </a:br>
                <a14:m>
                  <m:oMath xmlns:m="http://schemas.openxmlformats.org/officeDocument/2006/math">
                    <m:f>
                      <m:fPr>
                        <m:ctrlPr>
                          <a:rPr lang="en-US" i="1">
                            <a:latin typeface="Cambria Math" panose="02040503050406030204" pitchFamily="18" charset="0"/>
                          </a:rPr>
                        </m:ctrlPr>
                      </m:fPr>
                      <m:num>
                        <m:r>
                          <a:rPr lang="en-US" i="1">
                            <a:latin typeface="Cambria Math"/>
                          </a:rPr>
                          <m:t>𝑄𝑢𝑒𝑟𝑖𝑒𝑠</m:t>
                        </m:r>
                      </m:num>
                      <m:den>
                        <m:r>
                          <a:rPr lang="en-US" i="1">
                            <a:latin typeface="Cambria Math"/>
                          </a:rPr>
                          <m:t>𝑀𝑜𝑛𝑡h</m:t>
                        </m:r>
                      </m:den>
                    </m:f>
                    <m:r>
                      <a:rPr lang="en-US" i="1">
                        <a:latin typeface="Cambria Math"/>
                      </a:rPr>
                      <m:t> =</m:t>
                    </m:r>
                    <m:f>
                      <m:fPr>
                        <m:ctrlPr>
                          <a:rPr lang="en-US" i="1">
                            <a:latin typeface="Cambria Math" panose="02040503050406030204" pitchFamily="18" charset="0"/>
                          </a:rPr>
                        </m:ctrlPr>
                      </m:fPr>
                      <m:num>
                        <m:r>
                          <a:rPr lang="en-US" i="1">
                            <a:latin typeface="Cambria Math"/>
                          </a:rPr>
                          <m:t>𝑄𝑢𝑒𝑟𝑖𝑒𝑠</m:t>
                        </m:r>
                      </m:num>
                      <m:den>
                        <m:r>
                          <a:rPr lang="en-US" i="1">
                            <a:latin typeface="Cambria Math"/>
                          </a:rPr>
                          <m:t>𝑆𝑒𝑠𝑠𝑖𝑜𝑛</m:t>
                        </m:r>
                      </m:den>
                    </m:f>
                    <m:r>
                      <a:rPr lang="en-US" i="1">
                        <a:latin typeface="Cambria Math"/>
                      </a:rPr>
                      <m:t>× </m:t>
                    </m:r>
                    <m:f>
                      <m:fPr>
                        <m:ctrlPr>
                          <a:rPr lang="en-US" i="1">
                            <a:latin typeface="Cambria Math" panose="02040503050406030204" pitchFamily="18" charset="0"/>
                          </a:rPr>
                        </m:ctrlPr>
                      </m:fPr>
                      <m:num>
                        <m:r>
                          <a:rPr lang="en-US" i="1">
                            <a:latin typeface="Cambria Math"/>
                          </a:rPr>
                          <m:t>𝑆𝑒𝑠𝑠𝑖𝑜𝑛𝑠</m:t>
                        </m:r>
                      </m:num>
                      <m:den>
                        <m:r>
                          <a:rPr lang="en-US" i="1">
                            <a:latin typeface="Cambria Math"/>
                          </a:rPr>
                          <m:t>𝑈𝑠𝑒𝑟</m:t>
                        </m:r>
                      </m:den>
                    </m:f>
                    <m:r>
                      <a:rPr lang="en-US" i="1">
                        <a:latin typeface="Cambria Math"/>
                      </a:rPr>
                      <m:t>×</m:t>
                    </m:r>
                    <m:f>
                      <m:fPr>
                        <m:ctrlPr>
                          <a:rPr lang="en-US" i="1">
                            <a:latin typeface="Cambria Math" panose="02040503050406030204" pitchFamily="18" charset="0"/>
                          </a:rPr>
                        </m:ctrlPr>
                      </m:fPr>
                      <m:num>
                        <m:r>
                          <a:rPr lang="en-US" i="1">
                            <a:latin typeface="Cambria Math"/>
                          </a:rPr>
                          <m:t>𝑈𝑠𝑒𝑟𝑠</m:t>
                        </m:r>
                      </m:num>
                      <m:den>
                        <m:r>
                          <a:rPr lang="en-US" i="1">
                            <a:latin typeface="Cambria Math"/>
                          </a:rPr>
                          <m:t>𝑀𝑜𝑛𝑡h</m:t>
                        </m:r>
                      </m:den>
                    </m:f>
                  </m:oMath>
                </a14:m>
                <a:endParaRPr lang="en-US" dirty="0"/>
              </a:p>
              <a:p>
                <a:pPr marL="517525" lvl="1" indent="0">
                  <a:buNone/>
                </a:pPr>
                <a:br>
                  <a:rPr lang="en-US" dirty="0"/>
                </a:br>
                <a:r>
                  <a:rPr lang="en-US" dirty="0"/>
                  <a:t>where a session begins with a query and ends with 30-minutes of inactivity. </a:t>
                </a:r>
                <a:br>
                  <a:rPr lang="en-US" dirty="0"/>
                </a:br>
                <a:r>
                  <a:rPr lang="en-US" dirty="0"/>
                  <a:t> (Ideally, we would look at tasks, not sessions).</a:t>
                </a:r>
              </a:p>
              <a:p>
                <a:pPr>
                  <a:buFont typeface="Arial" panose="020B0604020202020204" pitchFamily="34" charset="0"/>
                  <a:buChar char="•"/>
                </a:pPr>
                <a:r>
                  <a:rPr lang="en-US" dirty="0"/>
                  <a:t>In a controlled experiment, the variants get (approximately) the same number of users by design, so the last term is about equal</a:t>
                </a:r>
              </a:p>
              <a:p>
                <a:pPr>
                  <a:buFont typeface="Arial" panose="020B0604020202020204" pitchFamily="34" charset="0"/>
                  <a:buChar char="•"/>
                </a:pPr>
                <a:r>
                  <a:rPr lang="en-US" dirty="0"/>
                  <a:t>Key observation: we want users to find answers and complete tasks quickly, so queries/session should be smaller</a:t>
                </a:r>
              </a:p>
              <a:p>
                <a:pPr>
                  <a:buFont typeface="Arial" panose="020B0604020202020204" pitchFamily="34" charset="0"/>
                  <a:buChar char="•"/>
                </a:pPr>
                <a:r>
                  <a:rPr lang="en-US" dirty="0"/>
                  <a:t>The OEC should therefore be based on the middle term: Sessions/User</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4"/>
                <a:stretch>
                  <a:fillRect l="-1520" t="-1806"/>
                </a:stretch>
              </a:blipFill>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629637A9-119A-49DA-BD12-AAC58B377D80}" type="slidenum">
              <a:rPr lang="en-US" smtClean="0"/>
              <a:pPr/>
              <a:t>7</a:t>
            </a:fld>
            <a:endParaRPr lang="en-US" dirty="0"/>
          </a:p>
        </p:txBody>
      </p:sp>
      <p:sp>
        <p:nvSpPr>
          <p:cNvPr id="6" name="Oval 5"/>
          <p:cNvSpPr/>
          <p:nvPr/>
        </p:nvSpPr>
        <p:spPr bwMode="auto">
          <a:xfrm>
            <a:off x="6300495" y="1580252"/>
            <a:ext cx="1463040" cy="1463040"/>
          </a:xfrm>
          <a:prstGeom prst="ellipse">
            <a:avLst/>
          </a:prstGeom>
          <a:solidFill>
            <a:srgbClr val="92D050">
              <a:alpha val="65000"/>
            </a:srgbClr>
          </a:solidFill>
          <a:ln w="31750">
            <a:solidFill>
              <a:schemeClr val="accent1"/>
            </a:solidFill>
            <a:headEnd type="none" w="med" len="med"/>
            <a:tailEnd type="none" w="med" len="med"/>
          </a:ln>
        </p:spPr>
        <p:style>
          <a:lnRef idx="0">
            <a:schemeClr val="accent2"/>
          </a:lnRef>
          <a:fillRef idx="3">
            <a:schemeClr val="accent2"/>
          </a:fillRef>
          <a:effectRef idx="3">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rgbClr val="FFFFFF"/>
              </a:solidFill>
              <a:effectLst>
                <a:outerShdw blurRad="38100" dist="38100" dir="2700000" algn="tl">
                  <a:srgbClr val="000000">
                    <a:alpha val="43137"/>
                  </a:srgbClr>
                </a:outerShdw>
              </a:effectLst>
              <a:latin typeface="Segoe" pitchFamily="34" charset="0"/>
            </a:endParaRPr>
          </a:p>
        </p:txBody>
      </p:sp>
      <p:sp>
        <p:nvSpPr>
          <p:cNvPr id="7" name="TextBox 6"/>
          <p:cNvSpPr txBox="1"/>
          <p:nvPr/>
        </p:nvSpPr>
        <p:spPr>
          <a:xfrm>
            <a:off x="386556" y="6497820"/>
            <a:ext cx="6373272" cy="276999"/>
          </a:xfrm>
          <a:prstGeom prst="rect">
            <a:avLst/>
          </a:prstGeom>
          <a:noFill/>
        </p:spPr>
        <p:txBody>
          <a:bodyPr wrap="square" rtlCol="0">
            <a:spAutoFit/>
          </a:bodyPr>
          <a:lstStyle/>
          <a:p>
            <a:r>
              <a:rPr lang="en-US" sz="1200" dirty="0">
                <a:solidFill>
                  <a:schemeClr val="bg1">
                    <a:lumMod val="95000"/>
                  </a:schemeClr>
                </a:solidFill>
              </a:rPr>
              <a:t>Data Quality metrics  • </a:t>
            </a:r>
            <a:r>
              <a:rPr lang="en-US" sz="1200" b="1" dirty="0">
                <a:solidFill>
                  <a:schemeClr val="bg1">
                    <a:lumMod val="95000"/>
                  </a:schemeClr>
                </a:solidFill>
              </a:rPr>
              <a:t>OEC metrics • </a:t>
            </a:r>
            <a:r>
              <a:rPr lang="en-US" sz="1200" dirty="0">
                <a:solidFill>
                  <a:schemeClr val="bg1">
                    <a:lumMod val="95000"/>
                  </a:schemeClr>
                </a:solidFill>
              </a:rPr>
              <a:t>Guard rail metrics  • Local feature/Diagnostic metrics</a:t>
            </a:r>
          </a:p>
        </p:txBody>
      </p:sp>
    </p:spTree>
    <p:custDataLst>
      <p:tags r:id="rId1"/>
    </p:custDataLst>
    <p:extLst>
      <p:ext uri="{BB962C8B-B14F-4D97-AF65-F5344CB8AC3E}">
        <p14:creationId xmlns:p14="http://schemas.microsoft.com/office/powerpoint/2010/main" val="10748579"/>
      </p:ext>
    </p:extLst>
  </p:cSld>
  <p:clrMapOvr>
    <a:masterClrMapping/>
  </p:clrMapOvr>
  <mc:AlternateContent xmlns:mc="http://schemas.openxmlformats.org/markup-compatibility/2006">
    <mc:Choice xmlns:p14="http://schemas.microsoft.com/office/powerpoint/2010/main" Requires="p14">
      <p:transition spd="slow" p14:dur="2000" advTm="7498"/>
    </mc:Choice>
    <mc:Fallback>
      <p:transition spd="slow" advTm="74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0" presetClass="entr" presetSubtype="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69A78-A773-461E-8A15-2ECC20C7EA39}"/>
              </a:ext>
            </a:extLst>
          </p:cNvPr>
          <p:cNvSpPr>
            <a:spLocks noGrp="1"/>
          </p:cNvSpPr>
          <p:nvPr>
            <p:ph type="title"/>
          </p:nvPr>
        </p:nvSpPr>
        <p:spPr/>
        <p:txBody>
          <a:bodyPr/>
          <a:lstStyle/>
          <a:p>
            <a:r>
              <a:rPr lang="en-US" dirty="0"/>
              <a:t>OEC for Search: Sensitivity</a:t>
            </a:r>
          </a:p>
        </p:txBody>
      </p:sp>
      <p:sp>
        <p:nvSpPr>
          <p:cNvPr id="5" name="Slide Number Placeholder 4">
            <a:extLst>
              <a:ext uri="{FF2B5EF4-FFF2-40B4-BE49-F238E27FC236}">
                <a16:creationId xmlns:a16="http://schemas.microsoft.com/office/drawing/2014/main" id="{C23C0FE7-51D1-4547-AA9B-470BF5BEE3C3}"/>
              </a:ext>
            </a:extLst>
          </p:cNvPr>
          <p:cNvSpPr>
            <a:spLocks noGrp="1"/>
          </p:cNvSpPr>
          <p:nvPr>
            <p:ph type="sldNum" sz="quarter" idx="12"/>
          </p:nvPr>
        </p:nvSpPr>
        <p:spPr/>
        <p:txBody>
          <a:bodyPr/>
          <a:lstStyle/>
          <a:p>
            <a:fld id="{629637A9-119A-49DA-BD12-AAC58B377D80}" type="slidenum">
              <a:rPr lang="en-US" smtClean="0"/>
              <a:pPr/>
              <a:t>8</a:t>
            </a:fld>
            <a:endParaRPr lang="en-US" dirty="0"/>
          </a:p>
        </p:txBody>
      </p:sp>
      <p:sp>
        <p:nvSpPr>
          <p:cNvPr id="6" name="TextBox 5"/>
          <p:cNvSpPr txBox="1"/>
          <p:nvPr/>
        </p:nvSpPr>
        <p:spPr>
          <a:xfrm>
            <a:off x="386556" y="6497820"/>
            <a:ext cx="6373272" cy="276999"/>
          </a:xfrm>
          <a:prstGeom prst="rect">
            <a:avLst/>
          </a:prstGeom>
          <a:noFill/>
        </p:spPr>
        <p:txBody>
          <a:bodyPr wrap="square" rtlCol="0">
            <a:spAutoFit/>
          </a:bodyPr>
          <a:lstStyle/>
          <a:p>
            <a:r>
              <a:rPr lang="en-US" sz="1200" dirty="0">
                <a:solidFill>
                  <a:schemeClr val="bg1">
                    <a:lumMod val="95000"/>
                  </a:schemeClr>
                </a:solidFill>
              </a:rPr>
              <a:t>Data Quality metrics  • </a:t>
            </a:r>
            <a:r>
              <a:rPr lang="en-US" sz="1200" b="1" dirty="0">
                <a:solidFill>
                  <a:schemeClr val="bg1">
                    <a:lumMod val="95000"/>
                  </a:schemeClr>
                </a:solidFill>
              </a:rPr>
              <a:t>OEC metrics • </a:t>
            </a:r>
            <a:r>
              <a:rPr lang="en-US" sz="1200" dirty="0">
                <a:solidFill>
                  <a:schemeClr val="bg1">
                    <a:lumMod val="95000"/>
                  </a:schemeClr>
                </a:solidFill>
              </a:rPr>
              <a:t>Guard rail metrics  • Local feature/Diagnostic metrics</a:t>
            </a:r>
          </a:p>
        </p:txBody>
      </p:sp>
      <p:sp>
        <p:nvSpPr>
          <p:cNvPr id="7" name="Rectangle 6"/>
          <p:cNvSpPr/>
          <p:nvPr/>
        </p:nvSpPr>
        <p:spPr>
          <a:xfrm>
            <a:off x="8098804" y="6001988"/>
            <a:ext cx="4163786" cy="246221"/>
          </a:xfrm>
          <a:prstGeom prst="rect">
            <a:avLst/>
          </a:prstGeom>
        </p:spPr>
        <p:txBody>
          <a:bodyPr wrap="square">
            <a:spAutoFit/>
          </a:bodyPr>
          <a:lstStyle/>
          <a:p>
            <a:pPr lvl="0"/>
            <a:r>
              <a:rPr lang="en-US" sz="1000" dirty="0">
                <a:solidFill>
                  <a:prstClr val="black">
                    <a:lumMod val="75000"/>
                    <a:lumOff val="25000"/>
                  </a:prstClr>
                </a:solidFill>
                <a:hlinkClick r:id="rId4"/>
              </a:rPr>
              <a:t>http://www.exp-platform.com/Pages/PuzzlingOutcomesExplained.aspx</a:t>
            </a:r>
            <a:r>
              <a:rPr lang="en-US" sz="1000" dirty="0">
                <a:solidFill>
                  <a:prstClr val="black">
                    <a:lumMod val="75000"/>
                    <a:lumOff val="25000"/>
                  </a:prstClr>
                </a:solidFill>
              </a:rPr>
              <a:t>  </a:t>
            </a:r>
          </a:p>
        </p:txBody>
      </p:sp>
      <p:sp>
        <p:nvSpPr>
          <p:cNvPr id="4" name="Rectangle 3"/>
          <p:cNvSpPr/>
          <p:nvPr/>
        </p:nvSpPr>
        <p:spPr>
          <a:xfrm>
            <a:off x="460714" y="1384286"/>
            <a:ext cx="11086517" cy="3046988"/>
          </a:xfrm>
          <a:prstGeom prst="rect">
            <a:avLst/>
          </a:prstGeom>
        </p:spPr>
        <p:txBody>
          <a:bodyPr wrap="square">
            <a:spAutoFit/>
          </a:bodyPr>
          <a:lstStyle/>
          <a:p>
            <a:pPr marL="486918" lvl="1" indent="-285750" fontAlgn="ctr">
              <a:buFont typeface="Arial" panose="020B0604020202020204" pitchFamily="34" charset="0"/>
              <a:buChar char="•"/>
            </a:pPr>
            <a:r>
              <a:rPr lang="en-US" sz="2400" dirty="0">
                <a:solidFill>
                  <a:schemeClr val="tx1">
                    <a:lumMod val="75000"/>
                    <a:lumOff val="25000"/>
                  </a:schemeClr>
                </a:solidFill>
              </a:rPr>
              <a:t>While Sessions/User has great directionality, it rarely moves in our experiments</a:t>
            </a:r>
            <a:endParaRPr lang="en-US" sz="2000" b="1" dirty="0"/>
          </a:p>
          <a:p>
            <a:pPr marL="944118" lvl="2" indent="-285750" fontAlgn="ctr">
              <a:buFont typeface="Arial" panose="020B0604020202020204" pitchFamily="34" charset="0"/>
              <a:buChar char="•"/>
            </a:pPr>
            <a:r>
              <a:rPr lang="en-US" sz="2000" dirty="0">
                <a:solidFill>
                  <a:schemeClr val="tx1">
                    <a:lumMod val="75000"/>
                    <a:lumOff val="25000"/>
                  </a:schemeClr>
                </a:solidFill>
              </a:rPr>
              <a:t>Both because it is hard to change the pattern of user visits in a short term experiment, and because of its statistical properties</a:t>
            </a:r>
          </a:p>
          <a:p>
            <a:pPr marL="944118" lvl="2" indent="-285750" fontAlgn="ctr">
              <a:buFont typeface="Arial" panose="020B0604020202020204" pitchFamily="34" charset="0"/>
              <a:buChar char="•"/>
            </a:pPr>
            <a:r>
              <a:rPr lang="en-US" sz="2000" dirty="0">
                <a:solidFill>
                  <a:schemeClr val="tx1">
                    <a:lumMod val="75000"/>
                    <a:lumOff val="25000"/>
                  </a:schemeClr>
                </a:solidFill>
              </a:rPr>
              <a:t>More on this later in the tutorial</a:t>
            </a:r>
          </a:p>
          <a:p>
            <a:pPr marL="486918" lvl="1" indent="-285750" fontAlgn="ctr">
              <a:buFont typeface="Arial" panose="020B0604020202020204" pitchFamily="34" charset="0"/>
              <a:buChar char="•"/>
            </a:pPr>
            <a:endParaRPr lang="en-US" sz="2000" dirty="0">
              <a:solidFill>
                <a:schemeClr val="tx1">
                  <a:lumMod val="75000"/>
                  <a:lumOff val="25000"/>
                </a:schemeClr>
              </a:solidFill>
            </a:endParaRPr>
          </a:p>
          <a:p>
            <a:pPr marL="486918" lvl="1" indent="-285750" fontAlgn="ctr">
              <a:buFont typeface="Arial" panose="020B0604020202020204" pitchFamily="34" charset="0"/>
              <a:buChar char="•"/>
            </a:pPr>
            <a:r>
              <a:rPr lang="en-US" sz="2400" dirty="0">
                <a:solidFill>
                  <a:schemeClr val="tx1">
                    <a:lumMod val="75000"/>
                    <a:lumOff val="25000"/>
                  </a:schemeClr>
                </a:solidFill>
              </a:rPr>
              <a:t>The Search OEC we developed includes Sessions/User, but also adds other more sensitive surrogate metrics that are predictive of Sessions/User movement. </a:t>
            </a:r>
          </a:p>
          <a:p>
            <a:pPr marL="944118" lvl="2" indent="-285750" fontAlgn="ctr">
              <a:buFont typeface="Arial" panose="020B0604020202020204" pitchFamily="34" charset="0"/>
              <a:buChar char="•"/>
            </a:pPr>
            <a:r>
              <a:rPr lang="en-US" sz="2000" dirty="0">
                <a:solidFill>
                  <a:schemeClr val="tx1">
                    <a:lumMod val="75000"/>
                    <a:lumOff val="25000"/>
                  </a:schemeClr>
                </a:solidFill>
              </a:rPr>
              <a:t>Surrogates are based on the concept of </a:t>
            </a:r>
            <a:r>
              <a:rPr lang="en-US" sz="2000" i="1" dirty="0">
                <a:solidFill>
                  <a:schemeClr val="tx1">
                    <a:lumMod val="75000"/>
                    <a:lumOff val="25000"/>
                  </a:schemeClr>
                </a:solidFill>
              </a:rPr>
              <a:t>search success</a:t>
            </a:r>
            <a:r>
              <a:rPr lang="en-US" sz="2000" dirty="0">
                <a:solidFill>
                  <a:schemeClr val="tx1">
                    <a:lumMod val="75000"/>
                    <a:lumOff val="25000"/>
                  </a:schemeClr>
                </a:solidFill>
              </a:rPr>
              <a:t> - how successful were users in their search tasks?</a:t>
            </a:r>
            <a:endParaRPr lang="en-US" dirty="0">
              <a:solidFill>
                <a:schemeClr val="tx1">
                  <a:lumMod val="75000"/>
                  <a:lumOff val="25000"/>
                </a:schemeClr>
              </a:solidFill>
            </a:endParaRPr>
          </a:p>
        </p:txBody>
      </p:sp>
    </p:spTree>
    <p:custDataLst>
      <p:tags r:id="rId1"/>
    </p:custDataLst>
    <p:extLst>
      <p:ext uri="{BB962C8B-B14F-4D97-AF65-F5344CB8AC3E}">
        <p14:creationId xmlns:p14="http://schemas.microsoft.com/office/powerpoint/2010/main" val="3015414055"/>
      </p:ext>
    </p:extLst>
  </p:cSld>
  <p:clrMapOvr>
    <a:masterClrMapping/>
  </p:clrMapOvr>
  <mc:AlternateContent xmlns:mc="http://schemas.openxmlformats.org/markup-compatibility/2006">
    <mc:Choice xmlns:p14="http://schemas.microsoft.com/office/powerpoint/2010/main" Requires="p14">
      <p:transition spd="slow" p14:dur="2000" advTm="165919"/>
    </mc:Choice>
    <mc:Fallback>
      <p:transition spd="slow" advTm="16591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4" end="4"/>
                                            </p:txEl>
                                          </p:spTgt>
                                        </p:tgtEl>
                                        <p:attrNameLst>
                                          <p:attrName>style.visibility</p:attrName>
                                        </p:attrNameLst>
                                      </p:cBhvr>
                                      <p:to>
                                        <p:strVal val="visible"/>
                                      </p:to>
                                    </p:set>
                                    <p:animEffect transition="in" filter="fade">
                                      <p:cBhvr>
                                        <p:cTn id="18" dur="500"/>
                                        <p:tgtEl>
                                          <p:spTgt spid="4">
                                            <p:txEl>
                                              <p:pRg st="4" end="4"/>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animEffect transition="in" filter="fade">
                                      <p:cBhvr>
                                        <p:cTn id="21" dur="500"/>
                                        <p:tgtEl>
                                          <p:spTgt spid="4">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OEC Examples</a:t>
            </a:r>
          </a:p>
        </p:txBody>
      </p:sp>
      <p:sp>
        <p:nvSpPr>
          <p:cNvPr id="3" name="Content Placeholder 2"/>
          <p:cNvSpPr>
            <a:spLocks noGrp="1"/>
          </p:cNvSpPr>
          <p:nvPr>
            <p:ph idx="1"/>
          </p:nvPr>
        </p:nvSpPr>
        <p:spPr>
          <a:xfrm>
            <a:off x="622169" y="1332804"/>
            <a:ext cx="11227324" cy="4725068"/>
          </a:xfrm>
        </p:spPr>
        <p:txBody>
          <a:bodyPr>
            <a:normAutofit/>
          </a:bodyPr>
          <a:lstStyle/>
          <a:p>
            <a:pPr lvl="0">
              <a:buFont typeface="Arial" panose="020B0604020202020204" pitchFamily="34" charset="0"/>
              <a:buChar char="•"/>
            </a:pPr>
            <a:r>
              <a:rPr lang="en-US" dirty="0"/>
              <a:t>Netflix: </a:t>
            </a:r>
          </a:p>
          <a:p>
            <a:pPr lvl="1">
              <a:buFont typeface="Arial" panose="020B0604020202020204" pitchFamily="34" charset="0"/>
              <a:buChar char="•"/>
            </a:pPr>
            <a:r>
              <a:rPr lang="en-US" dirty="0"/>
              <a:t>Subscription business</a:t>
            </a:r>
          </a:p>
          <a:p>
            <a:pPr lvl="1">
              <a:buFont typeface="Arial" panose="020B0604020202020204" pitchFamily="34" charset="0"/>
              <a:buChar char="•"/>
            </a:pPr>
            <a:r>
              <a:rPr lang="en-US" dirty="0"/>
              <a:t>KPI: Retention (i.e. the fraction of users who return month over month)</a:t>
            </a:r>
          </a:p>
          <a:p>
            <a:pPr lvl="1">
              <a:buFont typeface="Arial" panose="020B0604020202020204" pitchFamily="34" charset="0"/>
              <a:buChar char="•"/>
            </a:pPr>
            <a:r>
              <a:rPr lang="en-US" dirty="0"/>
              <a:t>OEC: Viewing Hours. Strong correlation between viewing hours and retention</a:t>
            </a:r>
          </a:p>
          <a:p>
            <a:pPr lvl="0">
              <a:buFont typeface="Arial" panose="020B0604020202020204" pitchFamily="34" charset="0"/>
              <a:buChar char="•"/>
            </a:pPr>
            <a:endParaRPr lang="en-US" dirty="0"/>
          </a:p>
          <a:p>
            <a:pPr lvl="0">
              <a:buFont typeface="Arial" panose="020B0604020202020204" pitchFamily="34" charset="0"/>
              <a:buChar char="•"/>
            </a:pPr>
            <a:r>
              <a:rPr lang="en-US" dirty="0"/>
              <a:t>Coursera: </a:t>
            </a:r>
          </a:p>
          <a:p>
            <a:pPr lvl="1">
              <a:buFont typeface="Arial" panose="020B0604020202020204" pitchFamily="34" charset="0"/>
              <a:buChar char="•"/>
            </a:pPr>
            <a:r>
              <a:rPr lang="en-US" dirty="0"/>
              <a:t>Care about course completion, make money by users pay for certifications</a:t>
            </a:r>
          </a:p>
          <a:p>
            <a:pPr lvl="1">
              <a:buFont typeface="Arial" panose="020B0604020202020204" pitchFamily="34" charset="0"/>
              <a:buChar char="•"/>
            </a:pPr>
            <a:r>
              <a:rPr lang="en-US" dirty="0"/>
              <a:t>KPIs: Course completions, # Certificates sold, Revenue</a:t>
            </a:r>
          </a:p>
          <a:p>
            <a:pPr lvl="1">
              <a:buFont typeface="Arial" panose="020B0604020202020204" pitchFamily="34" charset="0"/>
              <a:buChar char="•"/>
            </a:pPr>
            <a:r>
              <a:rPr lang="en-US" dirty="0"/>
              <a:t>OEC: Test completion </a:t>
            </a:r>
            <a:r>
              <a:rPr lang="en-US"/>
              <a:t>and Course </a:t>
            </a:r>
            <a:r>
              <a:rPr lang="en-US" dirty="0"/>
              <a:t>engagement. Predictive of course completion and certificates sold</a:t>
            </a:r>
          </a:p>
          <a:p>
            <a:pPr marL="0" indent="0">
              <a:buNone/>
            </a:pPr>
            <a:endParaRPr lang="en-US" dirty="0"/>
          </a:p>
        </p:txBody>
      </p:sp>
      <p:sp>
        <p:nvSpPr>
          <p:cNvPr id="4" name="Date Placeholder 3"/>
          <p:cNvSpPr>
            <a:spLocks noGrp="1"/>
          </p:cNvSpPr>
          <p:nvPr>
            <p:ph type="dt" sz="half" idx="10"/>
          </p:nvPr>
        </p:nvSpPr>
        <p:spPr/>
        <p:txBody>
          <a:bodyPr/>
          <a:lstStyle/>
          <a:p>
            <a:endParaRPr lang="en-US" dirty="0"/>
          </a:p>
        </p:txBody>
      </p:sp>
      <p:sp>
        <p:nvSpPr>
          <p:cNvPr id="5" name="Slide Number Placeholder 4"/>
          <p:cNvSpPr>
            <a:spLocks noGrp="1"/>
          </p:cNvSpPr>
          <p:nvPr>
            <p:ph type="sldNum" sz="quarter" idx="12"/>
          </p:nvPr>
        </p:nvSpPr>
        <p:spPr/>
        <p:txBody>
          <a:bodyPr/>
          <a:lstStyle/>
          <a:p>
            <a:fld id="{629637A9-119A-49DA-BD12-AAC58B377D80}" type="slidenum">
              <a:rPr lang="en-US" smtClean="0"/>
              <a:pPr/>
              <a:t>9</a:t>
            </a:fld>
            <a:endParaRPr lang="en-US" dirty="0"/>
          </a:p>
        </p:txBody>
      </p:sp>
      <p:sp>
        <p:nvSpPr>
          <p:cNvPr id="6" name="Rectangle 5"/>
          <p:cNvSpPr/>
          <p:nvPr/>
        </p:nvSpPr>
        <p:spPr>
          <a:xfrm>
            <a:off x="6781800" y="6012607"/>
            <a:ext cx="5216769" cy="253916"/>
          </a:xfrm>
          <a:prstGeom prst="rect">
            <a:avLst/>
          </a:prstGeom>
        </p:spPr>
        <p:txBody>
          <a:bodyPr wrap="square">
            <a:spAutoFit/>
          </a:bodyPr>
          <a:lstStyle/>
          <a:p>
            <a:pPr lvl="0"/>
            <a:r>
              <a:rPr lang="en-US" sz="1050" dirty="0"/>
              <a:t>Examples are from “Designing with Data: Improving the User Experience with A/B Testing”</a:t>
            </a:r>
          </a:p>
        </p:txBody>
      </p:sp>
    </p:spTree>
    <p:extLst>
      <p:ext uri="{BB962C8B-B14F-4D97-AF65-F5344CB8AC3E}">
        <p14:creationId xmlns:p14="http://schemas.microsoft.com/office/powerpoint/2010/main" val="2823008172"/>
      </p:ext>
    </p:extLst>
  </p:cSld>
  <p:clrMapOvr>
    <a:masterClrMapping/>
  </p:clrMapOvr>
  <mc:AlternateContent xmlns:mc="http://schemas.openxmlformats.org/markup-compatibility/2006">
    <mc:Choice xmlns:p14="http://schemas.microsoft.com/office/powerpoint/2010/main" Requires="p14">
      <p:transition spd="slow" p14:dur="2000" advTm="252222"/>
    </mc:Choice>
    <mc:Fallback>
      <p:transition spd="slow" advTm="252222"/>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35.5|6.9|8.3|19.4|31.7"/>
</p:tagLst>
</file>

<file path=ppt/tags/tag2.xml><?xml version="1.0" encoding="utf-8"?>
<p:tagLst xmlns:a="http://schemas.openxmlformats.org/drawingml/2006/main" xmlns:r="http://schemas.openxmlformats.org/officeDocument/2006/relationships" xmlns:p="http://schemas.openxmlformats.org/presentationml/2006/main">
  <p:tag name="TIMING" val="|22.7|14.8|46.7|120.5"/>
</p:tagLst>
</file>

<file path=ppt/tags/tag3.xml><?xml version="1.0" encoding="utf-8"?>
<p:tagLst xmlns:a="http://schemas.openxmlformats.org/drawingml/2006/main" xmlns:r="http://schemas.openxmlformats.org/officeDocument/2006/relationships" xmlns:p="http://schemas.openxmlformats.org/presentationml/2006/main">
  <p:tag name="TIMING" val="|51.9|16.7|19.4|45.5"/>
</p:tagLst>
</file>

<file path=ppt/tags/tag4.xml><?xml version="1.0" encoding="utf-8"?>
<p:tagLst xmlns:a="http://schemas.openxmlformats.org/drawingml/2006/main" xmlns:r="http://schemas.openxmlformats.org/officeDocument/2006/relationships" xmlns:p="http://schemas.openxmlformats.org/presentationml/2006/main">
  <p:tag name="TIMING" val="|5.3|0.3|0.2"/>
</p:tagLst>
</file>

<file path=ppt/tags/tag5.xml><?xml version="1.0" encoding="utf-8"?>
<p:tagLst xmlns:a="http://schemas.openxmlformats.org/drawingml/2006/main" xmlns:r="http://schemas.openxmlformats.org/officeDocument/2006/relationships" xmlns:p="http://schemas.openxmlformats.org/presentationml/2006/main">
  <p:tag name="TIMING" val="|3.3|76.2"/>
</p:tagLst>
</file>

<file path=ppt/tags/tag6.xml><?xml version="1.0" encoding="utf-8"?>
<p:tagLst xmlns:a="http://schemas.openxmlformats.org/drawingml/2006/main" xmlns:r="http://schemas.openxmlformats.org/officeDocument/2006/relationships" xmlns:p="http://schemas.openxmlformats.org/presentationml/2006/main">
  <p:tag name="TIMING" val="|147.9"/>
</p:tagLst>
</file>

<file path=ppt/theme/theme1.xml><?xml version="1.0" encoding="utf-8"?>
<a:theme xmlns:a="http://schemas.openxmlformats.org/drawingml/2006/main" name="Retrospect">
  <a:themeElements>
    <a:clrScheme name="Retrospect">
      <a:dk1>
        <a:sysClr val="windowText" lastClr="000000"/>
      </a:dk1>
      <a:lt1>
        <a:sysClr val="window" lastClr="FFFFFF"/>
      </a:lt1>
      <a:dk2>
        <a:srgbClr val="455F51"/>
      </a:dk2>
      <a:lt2>
        <a:srgbClr val="E2DFCC"/>
      </a:lt2>
      <a:accent1>
        <a:srgbClr val="99CB38"/>
      </a:accent1>
      <a:accent2>
        <a:srgbClr val="63A537"/>
      </a:accent2>
      <a:accent3>
        <a:srgbClr val="37A76F"/>
      </a:accent3>
      <a:accent4>
        <a:srgbClr val="44C1A3"/>
      </a:accent4>
      <a:accent5>
        <a:srgbClr val="4EB3CF"/>
      </a:accent5>
      <a:accent6>
        <a:srgbClr val="51C3F9"/>
      </a:accent6>
      <a:hlink>
        <a:srgbClr val="6B9F25"/>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D26EA377-59BD-4C9C-9D94-EE8416EE4C7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227E962F45669488FC625FB9D680791" ma:contentTypeVersion="9" ma:contentTypeDescription="Create a new document." ma:contentTypeScope="" ma:versionID="392ecf0cacd4c901243a2fe2cb21972a">
  <xsd:schema xmlns:xsd="http://www.w3.org/2001/XMLSchema" xmlns:xs="http://www.w3.org/2001/XMLSchema" xmlns:p="http://schemas.microsoft.com/office/2006/metadata/properties" xmlns:ns1="http://schemas.microsoft.com/sharepoint/v3" xmlns:ns2="8395aee6-0e13-4a60-ae40-9dbf8651877d" xmlns:ns3="dda517a0-12e8-4ef3-847e-a7218ebedc48" targetNamespace="http://schemas.microsoft.com/office/2006/metadata/properties" ma:root="true" ma:fieldsID="24928e3eee396d383b837c7919c46dbd" ns1:_="" ns2:_="" ns3:_="">
    <xsd:import namespace="http://schemas.microsoft.com/sharepoint/v3"/>
    <xsd:import namespace="8395aee6-0e13-4a60-ae40-9dbf8651877d"/>
    <xsd:import namespace="dda517a0-12e8-4ef3-847e-a7218ebedc48"/>
    <xsd:element name="properties">
      <xsd:complexType>
        <xsd:sequence>
          <xsd:element name="documentManagement">
            <xsd:complexType>
              <xsd:all>
                <xsd:element ref="ns2:SharedWithUsers" minOccurs="0"/>
                <xsd:element ref="ns2:SharingHintHash" minOccurs="0"/>
                <xsd:element ref="ns2:SharedWithDetails" minOccurs="0"/>
                <xsd:element ref="ns1:_ip_UnifiedCompliancePolicyProperties" minOccurs="0"/>
                <xsd:element ref="ns1:_ip_UnifiedCompliancePolicyUIAction" minOccurs="0"/>
                <xsd:element ref="ns2:LastSharedByUser" minOccurs="0"/>
                <xsd:element ref="ns2:LastSharedByTime"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1" nillable="true" ma:displayName="Unified Compliance Policy Properties" ma:hidden="true" ma:internalName="_ip_UnifiedCompliancePolicyProperties">
      <xsd:simpleType>
        <xsd:restriction base="dms:Note"/>
      </xsd:simpleType>
    </xsd:element>
    <xsd:element name="_ip_UnifiedCompliancePolicyUIAction" ma:index="12"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8395aee6-0e13-4a60-ae40-9dbf8651877d"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0"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description="" ma:internalName="LastSharedByUser" ma:readOnly="true">
      <xsd:simpleType>
        <xsd:restriction base="dms:Note">
          <xsd:maxLength value="255"/>
        </xsd:restriction>
      </xsd:simpleType>
    </xsd:element>
    <xsd:element name="LastSharedByTime" ma:index="14"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dda517a0-12e8-4ef3-847e-a7218ebedc48" elementFormDefault="qualified">
    <xsd:import namespace="http://schemas.microsoft.com/office/2006/documentManagement/types"/>
    <xsd:import namespace="http://schemas.microsoft.com/office/infopath/2007/PartnerControls"/>
    <xsd:element name="MediaServiceMetadata" ma:index="15" nillable="true" ma:displayName="MediaServiceMetadata" ma:description="" ma:hidden="true" ma:internalName="MediaServiceMetadata" ma:readOnly="true">
      <xsd:simpleType>
        <xsd:restriction base="dms:Note"/>
      </xsd:simpleType>
    </xsd:element>
    <xsd:element name="MediaServiceFastMetadata" ma:index="16"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2EA083E-870C-4E53-9B89-51ACBA64C74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8395aee6-0e13-4a60-ae40-9dbf8651877d"/>
    <ds:schemaRef ds:uri="dda517a0-12e8-4ef3-847e-a7218ebedc4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95F75E6-E987-4976-A0D5-440880A0A5AF}">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A64BC1B3-0B90-4F93-8D41-3CC98E31B25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46031</TotalTime>
  <Words>1941</Words>
  <Application>Microsoft Office PowerPoint</Application>
  <PresentationFormat>Widescreen</PresentationFormat>
  <Paragraphs>225</Paragraphs>
  <Slides>17</Slides>
  <Notes>17</Notes>
  <HiddenSlides>4</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Calibri</vt:lpstr>
      <vt:lpstr>Calibri Light</vt:lpstr>
      <vt:lpstr>Cambria Math</vt:lpstr>
      <vt:lpstr>Courier New</vt:lpstr>
      <vt:lpstr>Segoe</vt:lpstr>
      <vt:lpstr>Segoe UI Light</vt:lpstr>
      <vt:lpstr>Wingdings</vt:lpstr>
      <vt:lpstr>Retrospect</vt:lpstr>
      <vt:lpstr>Designing Experimentation Metrics </vt:lpstr>
      <vt:lpstr>Importance of right metrics</vt:lpstr>
      <vt:lpstr>Experimentation Metrics Taxonomy</vt:lpstr>
      <vt:lpstr>Data Quality metrics</vt:lpstr>
      <vt:lpstr>OEC: Overall Evaluation Criteria</vt:lpstr>
      <vt:lpstr>OEC for Search</vt:lpstr>
      <vt:lpstr>OEC for Search</vt:lpstr>
      <vt:lpstr>OEC for Search: Sensitivity</vt:lpstr>
      <vt:lpstr>More OEC Examples</vt:lpstr>
      <vt:lpstr>How to come up with the right OEC?</vt:lpstr>
      <vt:lpstr>Experimentation Metrics Taxonomy</vt:lpstr>
      <vt:lpstr>Summary</vt:lpstr>
      <vt:lpstr>Questions?</vt:lpstr>
      <vt:lpstr>Pitfalls in Metric Interpretation</vt:lpstr>
      <vt:lpstr>Pitfalls in Metric Interpretation</vt:lpstr>
      <vt:lpstr>Pitfalls in Metric Interpretation</vt:lpstr>
      <vt:lpstr>Pitfalls in Metric Interpretation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Ronny Kohavi (EXP)</dc:creator>
  <cp:lastModifiedBy>Somit Gupta</cp:lastModifiedBy>
  <cp:revision>478</cp:revision>
  <cp:lastPrinted>2016-12-03T20:27:35Z</cp:lastPrinted>
  <dcterms:created xsi:type="dcterms:W3CDTF">2014-02-11T00:22:00Z</dcterms:created>
  <dcterms:modified xsi:type="dcterms:W3CDTF">2018-03-06T20:31:37Z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0x0101004227E962F45669488FC625FB9D680791</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Ref">
    <vt:lpwstr>https://api.informationprotection.azure.com/api/72f988bf-86f1-41af-91ab-2d7cd011db47</vt:lpwstr>
  </property>
  <property fmtid="{D5CDD505-2E9C-101B-9397-08002B2CF9AE}" pid="6" name="MSIP_Label_f42aa342-8706-4288-bd11-ebb85995028c_Owner">
    <vt:lpwstr>padmitri@microsoft.com</vt:lpwstr>
  </property>
  <property fmtid="{D5CDD505-2E9C-101B-9397-08002B2CF9AE}" pid="7" name="MSIP_Label_f42aa342-8706-4288-bd11-ebb85995028c_SetDate">
    <vt:lpwstr>2017-08-03T17:13:10.4734608-07:00</vt:lpwstr>
  </property>
  <property fmtid="{D5CDD505-2E9C-101B-9397-08002B2CF9AE}" pid="8" name="MSIP_Label_f42aa342-8706-4288-bd11-ebb85995028c_Name">
    <vt:lpwstr>General</vt:lpwstr>
  </property>
  <property fmtid="{D5CDD505-2E9C-101B-9397-08002B2CF9AE}" pid="9" name="MSIP_Label_f42aa342-8706-4288-bd11-ebb85995028c_Application">
    <vt:lpwstr>Microsoft Azure Information Protection</vt:lpwstr>
  </property>
  <property fmtid="{D5CDD505-2E9C-101B-9397-08002B2CF9AE}" pid="10" name="MSIP_Label_f42aa342-8706-4288-bd11-ebb85995028c_Extended_MSFT_Method">
    <vt:lpwstr>Automatic</vt:lpwstr>
  </property>
  <property fmtid="{D5CDD505-2E9C-101B-9397-08002B2CF9AE}" pid="11" name="Sensitivity">
    <vt:lpwstr>General</vt:lpwstr>
  </property>
</Properties>
</file>

<file path=docProps/thumbnail.jpeg>
</file>